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87" r:id="rId4"/>
  </p:sldMasterIdLst>
  <p:notesMasterIdLst>
    <p:notesMasterId r:id="rId32"/>
  </p:notesMasterIdLst>
  <p:sldIdLst>
    <p:sldId id="1864" r:id="rId5"/>
    <p:sldId id="1870" r:id="rId6"/>
    <p:sldId id="1871" r:id="rId7"/>
    <p:sldId id="1872" r:id="rId8"/>
    <p:sldId id="1873" r:id="rId9"/>
    <p:sldId id="1846" r:id="rId10"/>
    <p:sldId id="1848" r:id="rId11"/>
    <p:sldId id="1875" r:id="rId12"/>
    <p:sldId id="1874" r:id="rId13"/>
    <p:sldId id="1849" r:id="rId14"/>
    <p:sldId id="1876" r:id="rId15"/>
    <p:sldId id="1877" r:id="rId16"/>
    <p:sldId id="1878" r:id="rId17"/>
    <p:sldId id="1879" r:id="rId18"/>
    <p:sldId id="1881" r:id="rId19"/>
    <p:sldId id="1882" r:id="rId20"/>
    <p:sldId id="1883" r:id="rId21"/>
    <p:sldId id="1852" r:id="rId22"/>
    <p:sldId id="1869" r:id="rId23"/>
    <p:sldId id="1884" r:id="rId24"/>
    <p:sldId id="1885" r:id="rId25"/>
    <p:sldId id="1886" r:id="rId26"/>
    <p:sldId id="1866" r:id="rId27"/>
    <p:sldId id="1868" r:id="rId28"/>
    <p:sldId id="1859" r:id="rId29"/>
    <p:sldId id="1858" r:id="rId30"/>
    <p:sldId id="1867" r:id="rId31"/>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480" userDrawn="1">
          <p15:clr>
            <a:srgbClr val="A4A3A4"/>
          </p15:clr>
        </p15:guide>
        <p15:guide id="3" pos="7200" userDrawn="1">
          <p15:clr>
            <a:srgbClr val="A4A3A4"/>
          </p15:clr>
        </p15:guide>
        <p15:guide id="4" pos="43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B00"/>
    <a:srgbClr val="FE4387"/>
    <a:srgbClr val="FF2625"/>
    <a:srgbClr val="007788"/>
    <a:srgbClr val="297C2A"/>
    <a:srgbClr val="F69000"/>
    <a:srgbClr val="01C2D1"/>
    <a:srgbClr val="D6D734"/>
    <a:srgbClr val="005C68"/>
    <a:srgbClr val="3B2E58"/>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683" autoAdjust="0"/>
    <p:restoredTop sz="94751" autoAdjust="0"/>
  </p:normalViewPr>
  <p:slideViewPr>
    <p:cSldViewPr snapToGrid="0">
      <p:cViewPr varScale="1">
        <p:scale>
          <a:sx n="119" d="100"/>
          <a:sy n="119" d="100"/>
        </p:scale>
        <p:origin x="480" y="192"/>
      </p:cViewPr>
      <p:guideLst>
        <p:guide orient="horz" pos="2160"/>
        <p:guide pos="480"/>
        <p:guide pos="7200"/>
        <p:guide pos="4368"/>
      </p:guideLst>
    </p:cSldViewPr>
  </p:slideViewPr>
  <p:notesTextViewPr>
    <p:cViewPr>
      <p:scale>
        <a:sx n="1" d="1"/>
        <a:sy n="1" d="1"/>
      </p:scale>
      <p:origin x="0" y="0"/>
    </p:cViewPr>
  </p:notesTextViewPr>
  <p:sorterViewPr>
    <p:cViewPr>
      <p:scale>
        <a:sx n="94" d="100"/>
        <a:sy n="94"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s>
</file>

<file path=ppt/media/image1.png>
</file>

<file path=ppt/media/image10.jp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D9F622F8-1824-4338-8C3C-5529D3BDEF4A}"/>
              </a:ext>
            </a:extLst>
          </p:cNvPr>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smtClean="0">
                <a:latin typeface="Arial" charset="0"/>
              </a:defRPr>
            </a:lvl1pPr>
          </a:lstStyle>
          <a:p>
            <a:pPr>
              <a:defRPr/>
            </a:pPr>
            <a:endParaRPr lang="en-US" dirty="0"/>
          </a:p>
        </p:txBody>
      </p:sp>
      <p:sp>
        <p:nvSpPr>
          <p:cNvPr id="30723" name="Rectangle 3">
            <a:extLst>
              <a:ext uri="{FF2B5EF4-FFF2-40B4-BE49-F238E27FC236}">
                <a16:creationId xmlns:a16="http://schemas.microsoft.com/office/drawing/2014/main" id="{618DDD53-BB38-4118-BC75-9CE27D49C550}"/>
              </a:ext>
            </a:extLst>
          </p:cNvPr>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smtClean="0">
                <a:latin typeface="Arial" charset="0"/>
              </a:defRPr>
            </a:lvl1pPr>
          </a:lstStyle>
          <a:p>
            <a:pPr>
              <a:defRPr/>
            </a:pPr>
            <a:endParaRPr lang="en-US" dirty="0"/>
          </a:p>
        </p:txBody>
      </p:sp>
      <p:sp>
        <p:nvSpPr>
          <p:cNvPr id="14340" name="Rectangle 4">
            <a:extLst>
              <a:ext uri="{FF2B5EF4-FFF2-40B4-BE49-F238E27FC236}">
                <a16:creationId xmlns:a16="http://schemas.microsoft.com/office/drawing/2014/main" id="{6C03B6F7-B1AE-4118-ABA2-FFEC9B8F0E9C}"/>
              </a:ext>
            </a:extLst>
          </p:cNvPr>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5" name="Rectangle 5">
            <a:extLst>
              <a:ext uri="{FF2B5EF4-FFF2-40B4-BE49-F238E27FC236}">
                <a16:creationId xmlns:a16="http://schemas.microsoft.com/office/drawing/2014/main" id="{646F5356-BDE8-43C1-9587-85323D02B191}"/>
              </a:ext>
            </a:extLst>
          </p:cNvPr>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26" name="Rectangle 6">
            <a:extLst>
              <a:ext uri="{FF2B5EF4-FFF2-40B4-BE49-F238E27FC236}">
                <a16:creationId xmlns:a16="http://schemas.microsoft.com/office/drawing/2014/main" id="{89912C35-11A9-4DA7-8476-F1823F658CAA}"/>
              </a:ext>
            </a:extLst>
          </p:cNvPr>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smtClean="0">
                <a:latin typeface="Arial" charset="0"/>
              </a:defRPr>
            </a:lvl1pPr>
          </a:lstStyle>
          <a:p>
            <a:pPr>
              <a:defRPr/>
            </a:pPr>
            <a:endParaRPr lang="en-US" dirty="0"/>
          </a:p>
        </p:txBody>
      </p:sp>
      <p:sp>
        <p:nvSpPr>
          <p:cNvPr id="30727" name="Rectangle 7">
            <a:extLst>
              <a:ext uri="{FF2B5EF4-FFF2-40B4-BE49-F238E27FC236}">
                <a16:creationId xmlns:a16="http://schemas.microsoft.com/office/drawing/2014/main" id="{7180ED79-CEC3-4FB9-B511-8597B20A0C10}"/>
              </a:ext>
            </a:extLst>
          </p:cNvPr>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6DEB7EE2-04A2-4FB2-9625-C9C73AC4D32F}" type="slidenum">
              <a:rPr lang="en-US" altLang="en-US"/>
              <a:pPr/>
              <a:t>‹#›</a:t>
            </a:fld>
            <a:endParaRPr lang="en-US"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7">
            <a:extLst>
              <a:ext uri="{FF2B5EF4-FFF2-40B4-BE49-F238E27FC236}">
                <a16:creationId xmlns:a16="http://schemas.microsoft.com/office/drawing/2014/main" id="{FA4671F7-4D2C-4B1E-AED7-24676BE8B496}"/>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947842D7-C728-4EBD-982B-B8BE79E4DBBE}" type="slidenum">
              <a:rPr lang="en-US" altLang="en-US"/>
              <a:pPr eaLnBrk="1" hangingPunct="1"/>
              <a:t>1</a:t>
            </a:fld>
            <a:endParaRPr lang="en-US" altLang="en-US" dirty="0"/>
          </a:p>
        </p:txBody>
      </p:sp>
      <p:sp>
        <p:nvSpPr>
          <p:cNvPr id="15363" name="Rectangle 2">
            <a:extLst>
              <a:ext uri="{FF2B5EF4-FFF2-40B4-BE49-F238E27FC236}">
                <a16:creationId xmlns:a16="http://schemas.microsoft.com/office/drawing/2014/main" id="{D8E83BD0-7AE4-4323-9047-FC368929C520}"/>
              </a:ext>
            </a:extLst>
          </p:cNvPr>
          <p:cNvSpPr>
            <a:spLocks noGrp="1" noRot="1" noChangeAspect="1" noChangeArrowheads="1" noTextEdit="1"/>
          </p:cNvSpPr>
          <p:nvPr>
            <p:ph type="sldImg"/>
          </p:nvPr>
        </p:nvSpPr>
        <p:spPr>
          <a:ln/>
        </p:spPr>
      </p:sp>
      <p:sp>
        <p:nvSpPr>
          <p:cNvPr id="15364" name="Rectangle 3">
            <a:extLst>
              <a:ext uri="{FF2B5EF4-FFF2-40B4-BE49-F238E27FC236}">
                <a16:creationId xmlns:a16="http://schemas.microsoft.com/office/drawing/2014/main" id="{FDECF5EC-C5EC-4723-8F4F-A75A20018F65}"/>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dirty="0">
              <a:latin typeface="Arial" panose="020B0604020202020204" pitchFamily="34" charset="0"/>
            </a:endParaRPr>
          </a:p>
        </p:txBody>
      </p:sp>
    </p:spTree>
    <p:extLst>
      <p:ext uri="{BB962C8B-B14F-4D97-AF65-F5344CB8AC3E}">
        <p14:creationId xmlns:p14="http://schemas.microsoft.com/office/powerpoint/2010/main" val="19508148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7</a:t>
            </a:fld>
            <a:endParaRPr lang="en-US" altLang="en-US" dirty="0"/>
          </a:p>
        </p:txBody>
      </p:sp>
    </p:spTree>
    <p:extLst>
      <p:ext uri="{BB962C8B-B14F-4D97-AF65-F5344CB8AC3E}">
        <p14:creationId xmlns:p14="http://schemas.microsoft.com/office/powerpoint/2010/main" val="13834179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EC720C-5956-14AA-FAF6-0F934E1F800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DFA2474-296A-D266-8284-22CDC33268A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5EC5E5A-498C-151E-79A2-F58A75B11DD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97939A8-15F7-3214-2FC1-50EB8203CE53}"/>
              </a:ext>
            </a:extLst>
          </p:cNvPr>
          <p:cNvSpPr>
            <a:spLocks noGrp="1"/>
          </p:cNvSpPr>
          <p:nvPr>
            <p:ph type="sldNum" sz="quarter" idx="5"/>
          </p:nvPr>
        </p:nvSpPr>
        <p:spPr/>
        <p:txBody>
          <a:bodyPr/>
          <a:lstStyle/>
          <a:p>
            <a:fld id="{6DEB7EE2-04A2-4FB2-9625-C9C73AC4D32F}" type="slidenum">
              <a:rPr lang="en-US" altLang="en-US" smtClean="0"/>
              <a:pPr/>
              <a:t>8</a:t>
            </a:fld>
            <a:endParaRPr lang="en-US" altLang="en-US" dirty="0"/>
          </a:p>
        </p:txBody>
      </p:sp>
    </p:spTree>
    <p:extLst>
      <p:ext uri="{BB962C8B-B14F-4D97-AF65-F5344CB8AC3E}">
        <p14:creationId xmlns:p14="http://schemas.microsoft.com/office/powerpoint/2010/main" val="9909490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77FEEC-7256-9B2E-24E9-7EAE485140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85B2479-E302-1EC1-F980-DEBFD79AD7C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4B1DEA-A740-7138-AFD8-AD7511169DA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DB52B74-CB27-6FF9-BAE3-BFD3D9C5104B}"/>
              </a:ext>
            </a:extLst>
          </p:cNvPr>
          <p:cNvSpPr>
            <a:spLocks noGrp="1"/>
          </p:cNvSpPr>
          <p:nvPr>
            <p:ph type="sldNum" sz="quarter" idx="5"/>
          </p:nvPr>
        </p:nvSpPr>
        <p:spPr/>
        <p:txBody>
          <a:bodyPr/>
          <a:lstStyle/>
          <a:p>
            <a:fld id="{6DEB7EE2-04A2-4FB2-9625-C9C73AC4D32F}" type="slidenum">
              <a:rPr lang="en-US" altLang="en-US" smtClean="0"/>
              <a:pPr/>
              <a:t>9</a:t>
            </a:fld>
            <a:endParaRPr lang="en-US" altLang="en-US" dirty="0"/>
          </a:p>
        </p:txBody>
      </p:sp>
    </p:spTree>
    <p:extLst>
      <p:ext uri="{BB962C8B-B14F-4D97-AF65-F5344CB8AC3E}">
        <p14:creationId xmlns:p14="http://schemas.microsoft.com/office/powerpoint/2010/main" val="15752298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48696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EB7EE2-04A2-4FB2-9625-C9C73AC4D32F}" type="slidenum">
              <a:rPr lang="en-US" altLang="en-US" smtClean="0"/>
              <a:pPr/>
              <a:t>25</a:t>
            </a:fld>
            <a:endParaRPr lang="en-US" altLang="en-US" dirty="0"/>
          </a:p>
        </p:txBody>
      </p:sp>
    </p:spTree>
    <p:extLst>
      <p:ext uri="{BB962C8B-B14F-4D97-AF65-F5344CB8AC3E}">
        <p14:creationId xmlns:p14="http://schemas.microsoft.com/office/powerpoint/2010/main" val="409528826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8CF5191-0569-4DC4-91C0-32BE2B3AB9C0}"/>
              </a:ext>
            </a:extLst>
          </p:cNvPr>
          <p:cNvPicPr>
            <a:picLocks noChangeAspect="1"/>
          </p:cNvPicPr>
          <p:nvPr userDrawn="1"/>
        </p:nvPicPr>
        <p:blipFill>
          <a:blip r:embed="rId2"/>
          <a:srcRect/>
          <a:stretch/>
        </p:blipFill>
        <p:spPr>
          <a:xfrm>
            <a:off x="0" y="1"/>
            <a:ext cx="12191998" cy="6857999"/>
          </a:xfrm>
          <a:prstGeom prst="rect">
            <a:avLst/>
          </a:prstGeom>
        </p:spPr>
      </p:pic>
      <p:sp>
        <p:nvSpPr>
          <p:cNvPr id="4" name="Title 3">
            <a:extLst>
              <a:ext uri="{FF2B5EF4-FFF2-40B4-BE49-F238E27FC236}">
                <a16:creationId xmlns:a16="http://schemas.microsoft.com/office/drawing/2014/main" id="{FE7964CB-E75A-4A03-88D3-6A48EF650A09}"/>
              </a:ext>
            </a:extLst>
          </p:cNvPr>
          <p:cNvSpPr>
            <a:spLocks noGrp="1"/>
          </p:cNvSpPr>
          <p:nvPr>
            <p:ph type="title" hasCustomPrompt="1"/>
          </p:nvPr>
        </p:nvSpPr>
        <p:spPr>
          <a:xfrm>
            <a:off x="5442012" y="2766219"/>
            <a:ext cx="6220101" cy="1325563"/>
          </a:xfrm>
          <a:prstGeom prst="rect">
            <a:avLst/>
          </a:prstGeom>
        </p:spPr>
        <p:txBody>
          <a:bodyPr anchor="ctr"/>
          <a:lstStyle>
            <a:lvl1pPr>
              <a:defRPr b="1"/>
            </a:lvl1pPr>
          </a:lstStyle>
          <a:p>
            <a:r>
              <a:rPr lang="en-US" dirty="0"/>
              <a:t>Insert title here</a:t>
            </a:r>
          </a:p>
        </p:txBody>
      </p:sp>
    </p:spTree>
    <p:extLst>
      <p:ext uri="{BB962C8B-B14F-4D97-AF65-F5344CB8AC3E}">
        <p14:creationId xmlns:p14="http://schemas.microsoft.com/office/powerpoint/2010/main" val="1440679267"/>
      </p:ext>
    </p:extLst>
  </p:cSld>
  <p:clrMapOvr>
    <a:masterClrMapping/>
  </p:clrMapOvr>
  <p:extLst>
    <p:ext uri="{DCECCB84-F9BA-43D5-87BE-67443E8EF086}">
      <p15:sldGuideLst xmlns:p15="http://schemas.microsoft.com/office/powerpoint/2012/main">
        <p15:guide id="1" pos="280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7724906-4405-47F4-B533-7291B003B0A2}"/>
              </a:ext>
            </a:extLst>
          </p:cNvPr>
          <p:cNvSpPr>
            <a:spLocks noGrp="1"/>
          </p:cNvSpPr>
          <p:nvPr>
            <p:ph type="title" hasCustomPrompt="1"/>
          </p:nvPr>
        </p:nvSpPr>
        <p:spPr>
          <a:xfrm>
            <a:off x="1525301" y="1995467"/>
            <a:ext cx="9141397" cy="615553"/>
          </a:xfrm>
          <a:prstGeom prst="rect">
            <a:avLst/>
          </a:prstGeo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accent1"/>
                </a:solidFill>
                <a:effectLst/>
                <a:latin typeface="+mj-lt"/>
                <a:ea typeface="+mn-ea"/>
                <a:cs typeface="Segoe UI" pitchFamily="34" charset="0"/>
              </a:defRPr>
            </a:lvl1pPr>
          </a:lstStyle>
          <a:p>
            <a:r>
              <a:rPr lang="en-US" dirty="0"/>
              <a:t>Insert title here</a:t>
            </a:r>
          </a:p>
        </p:txBody>
      </p:sp>
      <p:sp>
        <p:nvSpPr>
          <p:cNvPr id="14" name="Text Placeholder 4">
            <a:extLst>
              <a:ext uri="{FF2B5EF4-FFF2-40B4-BE49-F238E27FC236}">
                <a16:creationId xmlns:a16="http://schemas.microsoft.com/office/drawing/2014/main" id="{1EEF53A4-35A6-4E43-B220-67DA381C5910}"/>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lnSpc>
                <a:spcPct val="100000"/>
              </a:lnSpc>
              <a:spcBef>
                <a:spcPts val="0"/>
              </a:spcBef>
              <a:spcAft>
                <a:spcPts val="0"/>
              </a:spcAft>
              <a:buFont typeface="Arial" panose="020B0604020202020204" pitchFamily="34" charset="0"/>
              <a:buNone/>
              <a:defRPr lang="en-US" sz="1800" kern="1200" dirty="0">
                <a:solidFill>
                  <a:schemeClr val="bg1"/>
                </a:solidFill>
                <a:latin typeface="+mn-lt"/>
                <a:ea typeface="+mn-ea"/>
                <a:cs typeface="+mn-cs"/>
              </a:defRPr>
            </a:lvl1pPr>
          </a:lstStyle>
          <a:p>
            <a:pPr lvl="0"/>
            <a:r>
              <a:rPr lang="en-US" dirty="0"/>
              <a:t>Insert content here</a:t>
            </a:r>
          </a:p>
        </p:txBody>
      </p:sp>
      <p:pic>
        <p:nvPicPr>
          <p:cNvPr id="6" name="Picture Placeholder 5" descr="Red, blue grey white pattern background">
            <a:extLst>
              <a:ext uri="{FF2B5EF4-FFF2-40B4-BE49-F238E27FC236}">
                <a16:creationId xmlns:a16="http://schemas.microsoft.com/office/drawing/2014/main" id="{906BF34F-6945-4E11-BAEC-F66F7254C4CD}"/>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99582"/>
            <a:ext cx="12192000" cy="858417"/>
          </a:xfrm>
          <a:prstGeom prst="rect">
            <a:avLst/>
          </a:prstGeom>
        </p:spPr>
      </p:pic>
    </p:spTree>
    <p:extLst>
      <p:ext uri="{BB962C8B-B14F-4D97-AF65-F5344CB8AC3E}">
        <p14:creationId xmlns:p14="http://schemas.microsoft.com/office/powerpoint/2010/main" val="4955231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eft Pattern Content Blue titl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668F4E-0433-49FD-9D92-3B60E9B0AEE6}"/>
              </a:ext>
            </a:extLst>
          </p:cNvPr>
          <p:cNvSpPr>
            <a:spLocks noGrp="1"/>
          </p:cNvSpPr>
          <p:nvPr>
            <p:ph type="title" hasCustomPrompt="1"/>
          </p:nvPr>
        </p:nvSpPr>
        <p:spPr>
          <a:xfrm>
            <a:off x="5199742" y="715961"/>
            <a:ext cx="6477000" cy="1189037"/>
          </a:xfrm>
          <a:prstGeom prst="rect">
            <a:avLst/>
          </a:prstGeom>
        </p:spPr>
        <p:txBody>
          <a:bodyPr anchor="t">
            <a:normAutofit/>
          </a:bodyPr>
          <a:lstStyle>
            <a:lvl1pPr>
              <a:spcBef>
                <a:spcPts val="1000"/>
              </a:spcBef>
              <a:defRPr sz="4000" b="1" spc="-50" baseline="0">
                <a:solidFill>
                  <a:schemeClr val="accent2"/>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5199743" y="1905000"/>
            <a:ext cx="6477000" cy="3276600"/>
          </a:xfrm>
          <a:prstGeom prst="rect">
            <a:avLst/>
          </a:prstGeom>
        </p:spPr>
        <p:txBody>
          <a:bodyPr/>
          <a:lstStyle>
            <a:lvl1pPr marL="0" indent="0">
              <a:lnSpc>
                <a:spcPct val="100000"/>
              </a:lnSpc>
              <a:buNone/>
              <a:defRPr sz="1800" b="1">
                <a:solidFill>
                  <a:schemeClr val="bg1"/>
                </a:solidFill>
              </a:defRPr>
            </a:lvl1pPr>
            <a:lvl2pPr marL="228600" indent="-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5" name="Picture Placeholder 6" descr="Red, blue grey white pattern background">
            <a:extLst>
              <a:ext uri="{FF2B5EF4-FFF2-40B4-BE49-F238E27FC236}">
                <a16:creationId xmlns:a16="http://schemas.microsoft.com/office/drawing/2014/main" id="{BC85C715-EF0D-4E33-AC89-C35DD2596E5D}"/>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0"/>
            <a:ext cx="4767943" cy="6858000"/>
          </a:xfrm>
          <a:prstGeom prst="rect">
            <a:avLst/>
          </a:prstGeom>
        </p:spPr>
      </p:pic>
    </p:spTree>
    <p:extLst>
      <p:ext uri="{BB962C8B-B14F-4D97-AF65-F5344CB8AC3E}">
        <p14:creationId xmlns:p14="http://schemas.microsoft.com/office/powerpoint/2010/main" val="840375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08"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Right Patter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87E8F-5716-4A71-B64F-EC5A742B45D2}"/>
              </a:ext>
            </a:extLst>
          </p:cNvPr>
          <p:cNvSpPr>
            <a:spLocks noGrp="1"/>
          </p:cNvSpPr>
          <p:nvPr>
            <p:ph type="title" hasCustomPrompt="1"/>
          </p:nvPr>
        </p:nvSpPr>
        <p:spPr>
          <a:xfrm>
            <a:off x="762000" y="715961"/>
            <a:ext cx="6477000" cy="1189038"/>
          </a:xfrm>
          <a:prstGeom prst="rect">
            <a:avLst/>
          </a:prstGeom>
        </p:spPr>
        <p:txBody>
          <a:bodyPr anchor="t">
            <a:noAutofit/>
          </a:bodyPr>
          <a:lstStyle>
            <a:lvl1pPr>
              <a:spcBef>
                <a:spcPts val="1000"/>
              </a:spcBef>
              <a:defRPr sz="4000" b="1">
                <a:solidFill>
                  <a:schemeClr val="accent2"/>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762000" y="1905000"/>
            <a:ext cx="6340929" cy="3276600"/>
          </a:xfrm>
          <a:prstGeom prst="rect">
            <a:avLst/>
          </a:prstGeom>
        </p:spPr>
        <p:txBody>
          <a:bodyPr/>
          <a:lstStyle>
            <a:lvl1pPr marL="0" indent="0">
              <a:lnSpc>
                <a:spcPct val="100000"/>
              </a:lnSpc>
              <a:buNone/>
              <a:defRPr sz="1800" b="1">
                <a:solidFill>
                  <a:schemeClr val="bg1"/>
                </a:solidFill>
              </a:defRPr>
            </a:lvl1pPr>
            <a:lvl2pPr marL="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6" name="Picture Placeholder 5" descr="Red, blue grey white pattern background">
            <a:extLst>
              <a:ext uri="{FF2B5EF4-FFF2-40B4-BE49-F238E27FC236}">
                <a16:creationId xmlns:a16="http://schemas.microsoft.com/office/drawing/2014/main" id="{8FD53BA4-73D2-4CCA-8580-11F4221524FC}"/>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7427166" y="0"/>
            <a:ext cx="4764834" cy="6858000"/>
          </a:xfrm>
          <a:prstGeom prst="rect">
            <a:avLst/>
          </a:prstGeom>
        </p:spPr>
      </p:pic>
    </p:spTree>
    <p:extLst>
      <p:ext uri="{BB962C8B-B14F-4D97-AF65-F5344CB8AC3E}">
        <p14:creationId xmlns:p14="http://schemas.microsoft.com/office/powerpoint/2010/main" val="172072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verview">
    <p:bg>
      <p:bgPr>
        <a:solidFill>
          <a:schemeClr val="accent2"/>
        </a:solidFill>
        <a:effectLst/>
      </p:bgPr>
    </p:bg>
    <p:spTree>
      <p:nvGrpSpPr>
        <p:cNvPr id="1" name=""/>
        <p:cNvGrpSpPr/>
        <p:nvPr/>
      </p:nvGrpSpPr>
      <p:grpSpPr>
        <a:xfrm>
          <a:off x="0" y="0"/>
          <a:ext cx="0" cy="0"/>
          <a:chOff x="0" y="0"/>
          <a:chExt cx="0" cy="0"/>
        </a:xfrm>
      </p:grpSpPr>
      <p:pic>
        <p:nvPicPr>
          <p:cNvPr id="8" name="Picture Placeholder 6" descr="White Striped background">
            <a:extLst>
              <a:ext uri="{FF2B5EF4-FFF2-40B4-BE49-F238E27FC236}">
                <a16:creationId xmlns:a16="http://schemas.microsoft.com/office/drawing/2014/main" id="{3917D528-010E-4303-97BF-F7F67BC66123}"/>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prstGeom prst="rect">
            <a:avLst/>
          </a:prstGeo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Insert title here</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lnSpc>
                <a:spcPct val="100000"/>
              </a:lnSpc>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spTree>
    <p:extLst>
      <p:ext uri="{BB962C8B-B14F-4D97-AF65-F5344CB8AC3E}">
        <p14:creationId xmlns:p14="http://schemas.microsoft.com/office/powerpoint/2010/main" val="3240882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13624-9AD4-4B61-B3D1-7B21213507C0}"/>
              </a:ext>
            </a:extLst>
          </p:cNvPr>
          <p:cNvSpPr>
            <a:spLocks noGrp="1"/>
          </p:cNvSpPr>
          <p:nvPr>
            <p:ph type="title" hasCustomPrompt="1"/>
          </p:nvPr>
        </p:nvSpPr>
        <p:spPr>
          <a:xfrm>
            <a:off x="762000" y="715964"/>
            <a:ext cx="10591800" cy="646332"/>
          </a:xfrm>
          <a:prstGeom prst="rect">
            <a:avLst/>
          </a:prstGeom>
        </p:spPr>
        <p:txBody>
          <a:bodyPr>
            <a:noAutofit/>
          </a:bodyPr>
          <a:lstStyle>
            <a:lvl1pPr>
              <a:spcBef>
                <a:spcPts val="1000"/>
              </a:spcBef>
              <a:defRPr sz="4000" b="1">
                <a:solidFill>
                  <a:schemeClr val="accent2"/>
                </a:solidFill>
              </a:defRPr>
            </a:lvl1pPr>
          </a:lstStyle>
          <a:p>
            <a:r>
              <a:rPr lang="en-US" dirty="0"/>
              <a:t>Insert title here</a:t>
            </a:r>
          </a:p>
        </p:txBody>
      </p:sp>
      <p:sp>
        <p:nvSpPr>
          <p:cNvPr id="10" name="Text Placeholder 15">
            <a:extLst>
              <a:ext uri="{FF2B5EF4-FFF2-40B4-BE49-F238E27FC236}">
                <a16:creationId xmlns:a16="http://schemas.microsoft.com/office/drawing/2014/main" id="{780F473D-F2DF-4163-AB6E-F7327F60EC4A}"/>
              </a:ext>
            </a:extLst>
          </p:cNvPr>
          <p:cNvSpPr>
            <a:spLocks noGrp="1"/>
          </p:cNvSpPr>
          <p:nvPr>
            <p:ph type="body" sz="quarter" idx="11" hasCustomPrompt="1"/>
          </p:nvPr>
        </p:nvSpPr>
        <p:spPr>
          <a:xfrm>
            <a:off x="762000" y="1432562"/>
            <a:ext cx="10667999" cy="1158237"/>
          </a:xfrm>
          <a:prstGeom prst="rect">
            <a:avLst/>
          </a:prstGeom>
        </p:spPr>
        <p:txBody>
          <a:bodyPr/>
          <a:lstStyle>
            <a:lvl1pPr marL="0" indent="0">
              <a:lnSpc>
                <a:spcPct val="100000"/>
              </a:lnSpc>
              <a:buNone/>
              <a:defRPr sz="1800" b="0">
                <a:solidFill>
                  <a:schemeClr val="bg1"/>
                </a:solidFill>
              </a:defRPr>
            </a:lvl1pPr>
            <a:lvl2pPr marL="228600">
              <a:lnSpc>
                <a:spcPct val="100000"/>
              </a:lnSpc>
              <a:spcBef>
                <a:spcPts val="1000"/>
              </a:spcBef>
              <a:defRPr sz="1800" b="0">
                <a:solidFill>
                  <a:schemeClr val="bg1"/>
                </a:solidFill>
              </a:defRPr>
            </a:lvl2pPr>
          </a:lstStyle>
          <a:p>
            <a:pPr lvl="0"/>
            <a:r>
              <a:rPr lang="en-US" dirty="0"/>
              <a:t>Insert subtitle here</a:t>
            </a:r>
          </a:p>
          <a:p>
            <a:pPr lvl="1"/>
            <a:r>
              <a:rPr lang="en-US" dirty="0"/>
              <a:t>Insert content here</a:t>
            </a:r>
          </a:p>
        </p:txBody>
      </p:sp>
      <p:sp>
        <p:nvSpPr>
          <p:cNvPr id="11" name="Table Placeholder 10">
            <a:extLst>
              <a:ext uri="{FF2B5EF4-FFF2-40B4-BE49-F238E27FC236}">
                <a16:creationId xmlns:a16="http://schemas.microsoft.com/office/drawing/2014/main" id="{7DC18506-6205-438F-AA5C-D337F9975FC3}"/>
              </a:ext>
            </a:extLst>
          </p:cNvPr>
          <p:cNvSpPr>
            <a:spLocks noGrp="1"/>
          </p:cNvSpPr>
          <p:nvPr>
            <p:ph type="tbl" sz="quarter" idx="12" hasCustomPrompt="1"/>
          </p:nvPr>
        </p:nvSpPr>
        <p:spPr>
          <a:xfrm>
            <a:off x="757381" y="2591662"/>
            <a:ext cx="10667999" cy="2833776"/>
          </a:xfrm>
          <a:prstGeom prst="rect">
            <a:avLst/>
          </a:prstGeom>
        </p:spPr>
        <p:txBody>
          <a:bodyPr/>
          <a:lstStyle>
            <a:lvl1pPr marL="0" indent="0">
              <a:buNone/>
              <a:defRPr sz="1800" b="0"/>
            </a:lvl1pPr>
          </a:lstStyle>
          <a:p>
            <a:r>
              <a:rPr lang="en-US" dirty="0"/>
              <a:t>Insert content here</a:t>
            </a:r>
          </a:p>
        </p:txBody>
      </p:sp>
      <p:pic>
        <p:nvPicPr>
          <p:cNvPr id="7" name="Picture Placeholder 5" descr="Red, blue grey white pattern background">
            <a:extLst>
              <a:ext uri="{FF2B5EF4-FFF2-40B4-BE49-F238E27FC236}">
                <a16:creationId xmlns:a16="http://schemas.microsoft.com/office/drawing/2014/main" id="{CD2D4C14-919B-45F8-8FB9-55AAC8A8FCF8}"/>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90252"/>
            <a:ext cx="12192000" cy="867748"/>
          </a:xfrm>
          <a:prstGeom prst="rect">
            <a:avLst/>
          </a:prstGeom>
        </p:spPr>
      </p:pic>
    </p:spTree>
    <p:extLst>
      <p:ext uri="{BB962C8B-B14F-4D97-AF65-F5344CB8AC3E}">
        <p14:creationId xmlns:p14="http://schemas.microsoft.com/office/powerpoint/2010/main" val="14229174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ft Pattern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7668F4E-0433-49FD-9D92-3B60E9B0AEE6}"/>
              </a:ext>
            </a:extLst>
          </p:cNvPr>
          <p:cNvSpPr>
            <a:spLocks noGrp="1"/>
          </p:cNvSpPr>
          <p:nvPr>
            <p:ph type="title" hasCustomPrompt="1"/>
          </p:nvPr>
        </p:nvSpPr>
        <p:spPr>
          <a:xfrm>
            <a:off x="5199742" y="715961"/>
            <a:ext cx="6477000" cy="1189037"/>
          </a:xfrm>
          <a:prstGeom prst="rect">
            <a:avLst/>
          </a:prstGeom>
        </p:spPr>
        <p:txBody>
          <a:bodyPr anchor="t">
            <a:normAutofit/>
          </a:bodyPr>
          <a:lstStyle>
            <a:lvl1pPr>
              <a:spcBef>
                <a:spcPts val="1000"/>
              </a:spcBef>
              <a:defRPr sz="4000" b="1" spc="-50" baseline="0">
                <a:solidFill>
                  <a:schemeClr val="accent1"/>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5199743" y="1905000"/>
            <a:ext cx="6477000" cy="3276600"/>
          </a:xfrm>
          <a:prstGeom prst="rect">
            <a:avLst/>
          </a:prstGeom>
        </p:spPr>
        <p:txBody>
          <a:bodyPr/>
          <a:lstStyle>
            <a:lvl1pPr marL="0" indent="0">
              <a:lnSpc>
                <a:spcPct val="100000"/>
              </a:lnSpc>
              <a:buNone/>
              <a:defRPr sz="1800" b="1">
                <a:solidFill>
                  <a:schemeClr val="bg1"/>
                </a:solidFill>
              </a:defRPr>
            </a:lvl1pPr>
            <a:lvl2pPr marL="228600" indent="-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6" name="Picture Placeholder 6" descr="Red, blue grey white pattern background">
            <a:extLst>
              <a:ext uri="{FF2B5EF4-FFF2-40B4-BE49-F238E27FC236}">
                <a16:creationId xmlns:a16="http://schemas.microsoft.com/office/drawing/2014/main" id="{3A82D859-AED3-485F-A04E-40320B1043AA}"/>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0"/>
            <a:ext cx="4767943" cy="6858000"/>
          </a:xfrm>
          <a:prstGeom prst="rect">
            <a:avLst/>
          </a:prstGeom>
        </p:spPr>
      </p:pic>
    </p:spTree>
    <p:extLst>
      <p:ext uri="{BB962C8B-B14F-4D97-AF65-F5344CB8AC3E}">
        <p14:creationId xmlns:p14="http://schemas.microsoft.com/office/powerpoint/2010/main" val="2189876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2808" userDrawn="1">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mart Ar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13624-9AD4-4B61-B3D1-7B21213507C0}"/>
              </a:ext>
            </a:extLst>
          </p:cNvPr>
          <p:cNvSpPr>
            <a:spLocks noGrp="1"/>
          </p:cNvSpPr>
          <p:nvPr>
            <p:ph type="title" hasCustomPrompt="1"/>
          </p:nvPr>
        </p:nvSpPr>
        <p:spPr>
          <a:xfrm>
            <a:off x="762000" y="715964"/>
            <a:ext cx="10591800" cy="646332"/>
          </a:xfrm>
          <a:prstGeom prst="rect">
            <a:avLst/>
          </a:prstGeom>
        </p:spPr>
        <p:txBody>
          <a:bodyPr>
            <a:noAutofit/>
          </a:bodyPr>
          <a:lstStyle>
            <a:lvl1pPr>
              <a:spcBef>
                <a:spcPts val="1000"/>
              </a:spcBef>
              <a:defRPr sz="4000" b="1">
                <a:solidFill>
                  <a:schemeClr val="accent3">
                    <a:lumMod val="75000"/>
                  </a:schemeClr>
                </a:solidFill>
              </a:defRPr>
            </a:lvl1pPr>
          </a:lstStyle>
          <a:p>
            <a:r>
              <a:rPr lang="en-US" dirty="0"/>
              <a:t>Insert title here</a:t>
            </a:r>
          </a:p>
        </p:txBody>
      </p:sp>
      <p:sp>
        <p:nvSpPr>
          <p:cNvPr id="7" name="Text Placeholder 15">
            <a:extLst>
              <a:ext uri="{FF2B5EF4-FFF2-40B4-BE49-F238E27FC236}">
                <a16:creationId xmlns:a16="http://schemas.microsoft.com/office/drawing/2014/main" id="{DF03C311-DDF4-44A3-9D51-D5FDC4A8E7B5}"/>
              </a:ext>
            </a:extLst>
          </p:cNvPr>
          <p:cNvSpPr>
            <a:spLocks noGrp="1"/>
          </p:cNvSpPr>
          <p:nvPr>
            <p:ph type="body" sz="quarter" idx="11" hasCustomPrompt="1"/>
          </p:nvPr>
        </p:nvSpPr>
        <p:spPr>
          <a:xfrm>
            <a:off x="762000" y="1432562"/>
            <a:ext cx="10667999" cy="927425"/>
          </a:xfrm>
          <a:prstGeom prst="rect">
            <a:avLst/>
          </a:prstGeom>
        </p:spPr>
        <p:txBody>
          <a:bodyPr/>
          <a:lstStyle>
            <a:lvl1pPr marL="0" indent="0">
              <a:lnSpc>
                <a:spcPct val="100000"/>
              </a:lnSpc>
              <a:buNone/>
              <a:defRPr sz="1800" b="0">
                <a:solidFill>
                  <a:schemeClr val="bg1"/>
                </a:solidFill>
              </a:defRPr>
            </a:lvl1pPr>
            <a:lvl2pPr marL="228600">
              <a:lnSpc>
                <a:spcPct val="100000"/>
              </a:lnSpc>
              <a:spcBef>
                <a:spcPts val="1000"/>
              </a:spcBef>
              <a:defRPr sz="1800" b="0">
                <a:solidFill>
                  <a:schemeClr val="bg1"/>
                </a:solidFill>
              </a:defRPr>
            </a:lvl2pPr>
          </a:lstStyle>
          <a:p>
            <a:pPr lvl="0"/>
            <a:r>
              <a:rPr lang="en-US" dirty="0"/>
              <a:t>Insert subtitle here</a:t>
            </a:r>
          </a:p>
          <a:p>
            <a:pPr lvl="1"/>
            <a:r>
              <a:rPr lang="en-US" dirty="0"/>
              <a:t>Insert content here</a:t>
            </a:r>
          </a:p>
        </p:txBody>
      </p:sp>
      <p:sp>
        <p:nvSpPr>
          <p:cNvPr id="8" name="SmartArt Placeholder 7">
            <a:extLst>
              <a:ext uri="{FF2B5EF4-FFF2-40B4-BE49-F238E27FC236}">
                <a16:creationId xmlns:a16="http://schemas.microsoft.com/office/drawing/2014/main" id="{9FD563C5-3DFB-47DD-8A9E-30D8084590F6}"/>
              </a:ext>
            </a:extLst>
          </p:cNvPr>
          <p:cNvSpPr>
            <a:spLocks noGrp="1"/>
          </p:cNvSpPr>
          <p:nvPr>
            <p:ph type="dgm" sz="quarter" idx="14" hasCustomPrompt="1"/>
          </p:nvPr>
        </p:nvSpPr>
        <p:spPr>
          <a:xfrm>
            <a:off x="762001" y="2369129"/>
            <a:ext cx="10667998" cy="3343657"/>
          </a:xfrm>
          <a:prstGeom prst="rect">
            <a:avLst/>
          </a:prstGeom>
        </p:spPr>
        <p:txBody>
          <a:bodyPr/>
          <a:lstStyle>
            <a:lvl1pPr marL="0" indent="0">
              <a:buNone/>
              <a:defRPr sz="1800" b="0"/>
            </a:lvl1pPr>
          </a:lstStyle>
          <a:p>
            <a:r>
              <a:rPr lang="en-US" dirty="0"/>
              <a:t>Insert Content here</a:t>
            </a:r>
          </a:p>
        </p:txBody>
      </p:sp>
      <p:pic>
        <p:nvPicPr>
          <p:cNvPr id="9" name="Picture Placeholder 8" descr="Red, blue grey white pattern background">
            <a:extLst>
              <a:ext uri="{FF2B5EF4-FFF2-40B4-BE49-F238E27FC236}">
                <a16:creationId xmlns:a16="http://schemas.microsoft.com/office/drawing/2014/main" id="{EFDBB6A3-9760-4B41-9E31-6D5DD396E16C}"/>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99582"/>
            <a:ext cx="12192000" cy="858417"/>
          </a:xfrm>
          <a:prstGeom prst="rect">
            <a:avLst/>
          </a:prstGeom>
        </p:spPr>
      </p:pic>
    </p:spTree>
    <p:extLst>
      <p:ext uri="{BB962C8B-B14F-4D97-AF65-F5344CB8AC3E}">
        <p14:creationId xmlns:p14="http://schemas.microsoft.com/office/powerpoint/2010/main" val="42946266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Photo Content">
    <p:spTree>
      <p:nvGrpSpPr>
        <p:cNvPr id="1" name=""/>
        <p:cNvGrpSpPr/>
        <p:nvPr/>
      </p:nvGrpSpPr>
      <p:grpSpPr>
        <a:xfrm>
          <a:off x="0" y="0"/>
          <a:ext cx="0" cy="0"/>
          <a:chOff x="0" y="0"/>
          <a:chExt cx="0" cy="0"/>
        </a:xfrm>
      </p:grpSpPr>
      <p:sp>
        <p:nvSpPr>
          <p:cNvPr id="10" name="Title 2">
            <a:extLst>
              <a:ext uri="{FF2B5EF4-FFF2-40B4-BE49-F238E27FC236}">
                <a16:creationId xmlns:a16="http://schemas.microsoft.com/office/drawing/2014/main" id="{3F45076F-4240-4B40-8CE4-637DD751A68B}"/>
              </a:ext>
            </a:extLst>
          </p:cNvPr>
          <p:cNvSpPr>
            <a:spLocks noGrp="1"/>
          </p:cNvSpPr>
          <p:nvPr>
            <p:ph type="title" hasCustomPrompt="1"/>
          </p:nvPr>
        </p:nvSpPr>
        <p:spPr>
          <a:xfrm>
            <a:off x="762000" y="715963"/>
            <a:ext cx="5334000" cy="1189038"/>
          </a:xfrm>
          <a:prstGeom prst="rect">
            <a:avLst/>
          </a:prstGeom>
        </p:spPr>
        <p:txBody>
          <a:bodyPr anchor="t">
            <a:normAutofit/>
          </a:bodyPr>
          <a:lstStyle>
            <a:lvl1pPr>
              <a:spcBef>
                <a:spcPts val="1000"/>
              </a:spcBef>
              <a:defRPr sz="4000" b="1">
                <a:solidFill>
                  <a:schemeClr val="accent2"/>
                </a:solidFill>
              </a:defRPr>
            </a:lvl1pPr>
          </a:lstStyle>
          <a:p>
            <a:r>
              <a:rPr lang="en-US" dirty="0"/>
              <a:t>Insert title here</a:t>
            </a:r>
          </a:p>
        </p:txBody>
      </p:sp>
      <p:sp>
        <p:nvSpPr>
          <p:cNvPr id="16" name="Text Placeholder 15">
            <a:extLst>
              <a:ext uri="{FF2B5EF4-FFF2-40B4-BE49-F238E27FC236}">
                <a16:creationId xmlns:a16="http://schemas.microsoft.com/office/drawing/2014/main" id="{8498B63D-F60C-4A9D-8D3E-0C7CD748FEDE}"/>
              </a:ext>
            </a:extLst>
          </p:cNvPr>
          <p:cNvSpPr>
            <a:spLocks noGrp="1"/>
          </p:cNvSpPr>
          <p:nvPr>
            <p:ph type="body" sz="quarter" idx="11" hasCustomPrompt="1"/>
          </p:nvPr>
        </p:nvSpPr>
        <p:spPr>
          <a:xfrm>
            <a:off x="762000" y="1905000"/>
            <a:ext cx="5334000" cy="3276600"/>
          </a:xfrm>
          <a:prstGeom prst="rect">
            <a:avLst/>
          </a:prstGeom>
        </p:spPr>
        <p:txBody>
          <a:bodyPr/>
          <a:lstStyle>
            <a:lvl1pPr marL="0" indent="0">
              <a:lnSpc>
                <a:spcPct val="100000"/>
              </a:lnSpc>
              <a:buNone/>
              <a:defRPr sz="1800" b="1"/>
            </a:lvl1pPr>
            <a:lvl2pPr marL="228600">
              <a:lnSpc>
                <a:spcPct val="100000"/>
              </a:lnSpc>
              <a:spcBef>
                <a:spcPts val="1000"/>
              </a:spcBef>
              <a:defRPr sz="1800"/>
            </a:lvl2pPr>
          </a:lstStyle>
          <a:p>
            <a:pPr lvl="0"/>
            <a:r>
              <a:rPr lang="en-US" dirty="0"/>
              <a:t>Insert subtitle here</a:t>
            </a:r>
          </a:p>
          <a:p>
            <a:pPr lvl="1"/>
            <a:r>
              <a:rPr lang="en-US" dirty="0"/>
              <a:t>Insert content here</a:t>
            </a:r>
          </a:p>
        </p:txBody>
      </p:sp>
      <p:sp>
        <p:nvSpPr>
          <p:cNvPr id="9" name="Picture Placeholder 13">
            <a:extLst>
              <a:ext uri="{FF2B5EF4-FFF2-40B4-BE49-F238E27FC236}">
                <a16:creationId xmlns:a16="http://schemas.microsoft.com/office/drawing/2014/main" id="{827A95C0-AE8D-46E1-9EF9-64504CBEF99E}"/>
              </a:ext>
            </a:extLst>
          </p:cNvPr>
          <p:cNvSpPr>
            <a:spLocks noGrp="1"/>
          </p:cNvSpPr>
          <p:nvPr>
            <p:ph type="pic" sz="quarter" idx="14"/>
          </p:nvPr>
        </p:nvSpPr>
        <p:spPr>
          <a:xfrm>
            <a:off x="6858000" y="715963"/>
            <a:ext cx="4572000" cy="2362200"/>
          </a:xfrm>
          <a:prstGeom prst="rect">
            <a:avLst/>
          </a:prstGeom>
          <a:solidFill>
            <a:schemeClr val="tx2"/>
          </a:solidFill>
        </p:spPr>
        <p:txBody>
          <a:bodyPr>
            <a:normAutofit/>
          </a:bodyPr>
          <a:lstStyle>
            <a:lvl1pPr algn="ctr">
              <a:buNone/>
              <a:defRPr sz="1600"/>
            </a:lvl1pPr>
          </a:lstStyle>
          <a:p>
            <a:r>
              <a:rPr lang="en-US" dirty="0"/>
              <a:t>Click icon to add picture</a:t>
            </a:r>
          </a:p>
        </p:txBody>
      </p:sp>
      <p:sp>
        <p:nvSpPr>
          <p:cNvPr id="8" name="Picture Placeholder 13">
            <a:extLst>
              <a:ext uri="{FF2B5EF4-FFF2-40B4-BE49-F238E27FC236}">
                <a16:creationId xmlns:a16="http://schemas.microsoft.com/office/drawing/2014/main" id="{89E410BA-B0FE-4F0E-8BE5-D33CC016635B}"/>
              </a:ext>
            </a:extLst>
          </p:cNvPr>
          <p:cNvSpPr>
            <a:spLocks noGrp="1"/>
          </p:cNvSpPr>
          <p:nvPr>
            <p:ph type="pic" sz="quarter" idx="13"/>
          </p:nvPr>
        </p:nvSpPr>
        <p:spPr>
          <a:xfrm>
            <a:off x="6858000" y="3305541"/>
            <a:ext cx="4572000" cy="2362200"/>
          </a:xfrm>
          <a:prstGeom prst="rect">
            <a:avLst/>
          </a:prstGeom>
          <a:solidFill>
            <a:schemeClr val="tx2"/>
          </a:solidFill>
        </p:spPr>
        <p:txBody>
          <a:bodyPr>
            <a:normAutofit/>
          </a:bodyPr>
          <a:lstStyle>
            <a:lvl1pPr algn="ctr">
              <a:buNone/>
              <a:defRPr sz="1600"/>
            </a:lvl1pPr>
          </a:lstStyle>
          <a:p>
            <a:r>
              <a:rPr lang="en-US" dirty="0"/>
              <a:t>Click icon to add picture</a:t>
            </a:r>
          </a:p>
        </p:txBody>
      </p:sp>
      <p:pic>
        <p:nvPicPr>
          <p:cNvPr id="11" name="Picture Placeholder 5" descr="Red, blue grey white pattern background">
            <a:extLst>
              <a:ext uri="{FF2B5EF4-FFF2-40B4-BE49-F238E27FC236}">
                <a16:creationId xmlns:a16="http://schemas.microsoft.com/office/drawing/2014/main" id="{1014381E-E235-4624-9267-69EEEE9826F2}"/>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0" y="5980922"/>
            <a:ext cx="12192000" cy="877078"/>
          </a:xfrm>
          <a:prstGeom prst="rect">
            <a:avLst/>
          </a:prstGeom>
        </p:spPr>
      </p:pic>
    </p:spTree>
    <p:extLst>
      <p:ext uri="{BB962C8B-B14F-4D97-AF65-F5344CB8AC3E}">
        <p14:creationId xmlns:p14="http://schemas.microsoft.com/office/powerpoint/2010/main" val="1586680172"/>
      </p:ext>
    </p:extLst>
  </p:cSld>
  <p:clrMapOvr>
    <a:masterClrMapping/>
  </p:clrMapOvr>
  <p:extLst>
    <p:ext uri="{DCECCB84-F9BA-43D5-87BE-67443E8EF086}">
      <p15:sldGuideLst xmlns:p15="http://schemas.microsoft.com/office/powerpoint/2012/main">
        <p15:guide id="1" orient="horz" pos="3672"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ight Pattern Content Gray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87E8F-5716-4A71-B64F-EC5A742B45D2}"/>
              </a:ext>
            </a:extLst>
          </p:cNvPr>
          <p:cNvSpPr>
            <a:spLocks noGrp="1"/>
          </p:cNvSpPr>
          <p:nvPr>
            <p:ph type="title" hasCustomPrompt="1"/>
          </p:nvPr>
        </p:nvSpPr>
        <p:spPr>
          <a:xfrm>
            <a:off x="762000" y="715961"/>
            <a:ext cx="6477000" cy="1189038"/>
          </a:xfrm>
          <a:prstGeom prst="rect">
            <a:avLst/>
          </a:prstGeom>
        </p:spPr>
        <p:txBody>
          <a:bodyPr anchor="t">
            <a:noAutofit/>
          </a:bodyPr>
          <a:lstStyle>
            <a:lvl1pPr>
              <a:spcBef>
                <a:spcPts val="1000"/>
              </a:spcBef>
              <a:defRPr sz="4000" b="1">
                <a:solidFill>
                  <a:schemeClr val="accent3">
                    <a:lumMod val="75000"/>
                  </a:schemeClr>
                </a:solidFill>
              </a:defRPr>
            </a:lvl1pPr>
          </a:lstStyle>
          <a:p>
            <a:r>
              <a:rPr lang="en-US" dirty="0"/>
              <a:t>Insert title here</a:t>
            </a:r>
          </a:p>
        </p:txBody>
      </p:sp>
      <p:sp>
        <p:nvSpPr>
          <p:cNvPr id="12" name="Text Placeholder 15">
            <a:extLst>
              <a:ext uri="{FF2B5EF4-FFF2-40B4-BE49-F238E27FC236}">
                <a16:creationId xmlns:a16="http://schemas.microsoft.com/office/drawing/2014/main" id="{E8DBED36-2461-46D0-AF71-79E0064B3758}"/>
              </a:ext>
            </a:extLst>
          </p:cNvPr>
          <p:cNvSpPr>
            <a:spLocks noGrp="1"/>
          </p:cNvSpPr>
          <p:nvPr>
            <p:ph type="body" sz="quarter" idx="11" hasCustomPrompt="1"/>
          </p:nvPr>
        </p:nvSpPr>
        <p:spPr>
          <a:xfrm>
            <a:off x="762000" y="1905000"/>
            <a:ext cx="6477000" cy="3276600"/>
          </a:xfrm>
          <a:prstGeom prst="rect">
            <a:avLst/>
          </a:prstGeom>
        </p:spPr>
        <p:txBody>
          <a:bodyPr/>
          <a:lstStyle>
            <a:lvl1pPr marL="0" indent="0">
              <a:lnSpc>
                <a:spcPct val="100000"/>
              </a:lnSpc>
              <a:buNone/>
              <a:defRPr sz="1800" b="1">
                <a:solidFill>
                  <a:schemeClr val="bg1"/>
                </a:solidFill>
              </a:defRPr>
            </a:lvl1pPr>
            <a:lvl2pPr marL="228600">
              <a:lnSpc>
                <a:spcPct val="100000"/>
              </a:lnSpc>
              <a:spcBef>
                <a:spcPts val="1000"/>
              </a:spcBef>
              <a:defRPr sz="1800">
                <a:solidFill>
                  <a:schemeClr val="bg1"/>
                </a:solidFill>
              </a:defRPr>
            </a:lvl2pPr>
          </a:lstStyle>
          <a:p>
            <a:pPr lvl="0"/>
            <a:r>
              <a:rPr lang="en-US" dirty="0"/>
              <a:t>Insert subtitle here</a:t>
            </a:r>
          </a:p>
          <a:p>
            <a:pPr lvl="1"/>
            <a:r>
              <a:rPr lang="en-US" dirty="0"/>
              <a:t>Insert content here</a:t>
            </a:r>
          </a:p>
        </p:txBody>
      </p:sp>
      <p:pic>
        <p:nvPicPr>
          <p:cNvPr id="5" name="Picture Placeholder 6" descr="Red, blue grey white pattern background">
            <a:extLst>
              <a:ext uri="{FF2B5EF4-FFF2-40B4-BE49-F238E27FC236}">
                <a16:creationId xmlns:a16="http://schemas.microsoft.com/office/drawing/2014/main" id="{6696C96D-182E-490E-A117-B60FF1853675}"/>
              </a:ext>
            </a:extLst>
          </p:cNvPr>
          <p:cNvPicPr>
            <a:picLocks noChangeAspect="1"/>
          </p:cNvPicPr>
          <p:nvPr userDrawn="1"/>
        </p:nvPicPr>
        <p:blipFill rotWithShape="1">
          <a:blip r:embed="rId2" cstate="screen">
            <a:extLst>
              <a:ext uri="{28A0092B-C50C-407E-A947-70E740481C1C}">
                <a14:useLocalDpi xmlns:a14="http://schemas.microsoft.com/office/drawing/2010/main" val="0"/>
              </a:ext>
            </a:extLst>
          </a:blip>
          <a:srcRect/>
          <a:stretch/>
        </p:blipFill>
        <p:spPr>
          <a:xfrm>
            <a:off x="7427166" y="0"/>
            <a:ext cx="4764834" cy="6858000"/>
          </a:xfrm>
          <a:prstGeom prst="rect">
            <a:avLst/>
          </a:prstGeom>
        </p:spPr>
      </p:pic>
    </p:spTree>
    <p:extLst>
      <p:ext uri="{BB962C8B-B14F-4D97-AF65-F5344CB8AC3E}">
        <p14:creationId xmlns:p14="http://schemas.microsoft.com/office/powerpoint/2010/main" val="3951428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0" userDrawn="1">
          <p15:clr>
            <a:srgbClr val="5ACBF0"/>
          </p15:clr>
        </p15:guide>
        <p15:guide id="4" orient="horz" pos="2487" userDrawn="1">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clusion">
    <p:bg>
      <p:bgPr>
        <a:solidFill>
          <a:schemeClr val="accent1"/>
        </a:solidFill>
        <a:effectLst/>
      </p:bgPr>
    </p:bg>
    <p:spTree>
      <p:nvGrpSpPr>
        <p:cNvPr id="1" name=""/>
        <p:cNvGrpSpPr/>
        <p:nvPr/>
      </p:nvGrpSpPr>
      <p:grpSpPr>
        <a:xfrm>
          <a:off x="0" y="0"/>
          <a:ext cx="0" cy="0"/>
          <a:chOff x="0" y="0"/>
          <a:chExt cx="0" cy="0"/>
        </a:xfrm>
      </p:grpSpPr>
      <p:pic>
        <p:nvPicPr>
          <p:cNvPr id="8" name="Picture Placeholder 6" descr="Picture placeholder ">
            <a:extLst>
              <a:ext uri="{FF2B5EF4-FFF2-40B4-BE49-F238E27FC236}">
                <a16:creationId xmlns:a16="http://schemas.microsoft.com/office/drawing/2014/main" id="{21F9B252-B7D4-4DA8-92E8-8A98BFEF41BF}"/>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5" name="Title 1">
            <a:extLst>
              <a:ext uri="{FF2B5EF4-FFF2-40B4-BE49-F238E27FC236}">
                <a16:creationId xmlns:a16="http://schemas.microsoft.com/office/drawing/2014/main" id="{3D9303A2-B30A-054C-B809-053B909E125F}"/>
              </a:ext>
            </a:extLst>
          </p:cNvPr>
          <p:cNvSpPr>
            <a:spLocks noGrp="1"/>
          </p:cNvSpPr>
          <p:nvPr>
            <p:ph type="title" hasCustomPrompt="1"/>
          </p:nvPr>
        </p:nvSpPr>
        <p:spPr>
          <a:xfrm>
            <a:off x="1525301" y="1995467"/>
            <a:ext cx="9141397" cy="615553"/>
          </a:xfrm>
          <a:prstGeom prst="rect">
            <a:avLst/>
          </a:prstGeom>
          <a:noFill/>
        </p:spPr>
        <p:txBody>
          <a:bodyPr wrap="square" lIns="0" tIns="0" rIns="0" bIns="0" anchor="b" anchorCtr="0">
            <a:spAutoFit/>
          </a:bodyPr>
          <a:lstStyle>
            <a:lvl1pPr algn="ctr" defTabSz="932742" rtl="0" eaLnBrk="1" latinLnBrk="0" hangingPunct="1">
              <a:lnSpc>
                <a:spcPct val="100000"/>
              </a:lnSpc>
              <a:spcBef>
                <a:spcPct val="0"/>
              </a:spcBef>
              <a:buNone/>
              <a:defRPr lang="en-US" sz="4000" b="1" i="0" kern="1200" cap="none" spc="-50" baseline="0" dirty="0">
                <a:ln w="3175">
                  <a:noFill/>
                </a:ln>
                <a:solidFill>
                  <a:schemeClr val="tx1"/>
                </a:solidFill>
                <a:effectLst/>
                <a:latin typeface="+mj-lt"/>
                <a:ea typeface="+mn-ea"/>
                <a:cs typeface="Segoe UI" pitchFamily="34" charset="0"/>
              </a:defRPr>
            </a:lvl1pPr>
          </a:lstStyle>
          <a:p>
            <a:r>
              <a:rPr lang="en-US" dirty="0"/>
              <a:t>Insert title here</a:t>
            </a:r>
          </a:p>
        </p:txBody>
      </p:sp>
      <p:sp>
        <p:nvSpPr>
          <p:cNvPr id="6" name="Text Placeholder 4">
            <a:extLst>
              <a:ext uri="{FF2B5EF4-FFF2-40B4-BE49-F238E27FC236}">
                <a16:creationId xmlns:a16="http://schemas.microsoft.com/office/drawing/2014/main" id="{10F58DD1-3970-D84D-8040-EF33B0971D59}"/>
              </a:ext>
            </a:extLst>
          </p:cNvPr>
          <p:cNvSpPr>
            <a:spLocks noGrp="1"/>
          </p:cNvSpPr>
          <p:nvPr>
            <p:ph type="body" sz="quarter" idx="12" hasCustomPrompt="1"/>
          </p:nvPr>
        </p:nvSpPr>
        <p:spPr>
          <a:xfrm>
            <a:off x="2196307" y="3260705"/>
            <a:ext cx="7799387" cy="1534757"/>
          </a:xfrm>
          <a:prstGeom prst="rect">
            <a:avLst/>
          </a:prstGeom>
          <a:noFill/>
        </p:spPr>
        <p:txBody>
          <a:bodyPr wrap="square" lIns="0" tIns="0" rIns="0" bIns="0">
            <a:noAutofit/>
          </a:bodyPr>
          <a:lstStyle>
            <a:lvl1pPr marL="0" indent="0" algn="ctr">
              <a:lnSpc>
                <a:spcPct val="100000"/>
              </a:lnSpc>
              <a:spcBef>
                <a:spcPts val="0"/>
              </a:spcBef>
              <a:spcAft>
                <a:spcPts val="0"/>
              </a:spcAft>
              <a:buFont typeface="Arial" panose="020B0604020202020204" pitchFamily="34" charset="0"/>
              <a:buNone/>
              <a:defRPr lang="en-US" sz="1800" kern="1200" dirty="0">
                <a:solidFill>
                  <a:schemeClr val="tx1"/>
                </a:solidFill>
                <a:latin typeface="+mn-lt"/>
                <a:ea typeface="+mn-ea"/>
                <a:cs typeface="+mn-cs"/>
              </a:defRPr>
            </a:lvl1pPr>
          </a:lstStyle>
          <a:p>
            <a:pPr lvl="0"/>
            <a:r>
              <a:rPr lang="en-US" dirty="0"/>
              <a:t>Insert content here</a:t>
            </a:r>
          </a:p>
        </p:txBody>
      </p:sp>
    </p:spTree>
    <p:extLst>
      <p:ext uri="{BB962C8B-B14F-4D97-AF65-F5344CB8AC3E}">
        <p14:creationId xmlns:p14="http://schemas.microsoft.com/office/powerpoint/2010/main" val="4100711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2243" userDrawn="1">
          <p15:clr>
            <a:srgbClr val="5ACBF0"/>
          </p15:clr>
        </p15:guide>
        <p15:guide id="4" orient="horz" pos="2488" userDrawn="1">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29690444"/>
      </p:ext>
    </p:extLst>
  </p:cSld>
  <p:clrMap bg1="dk1" tx1="lt1" bg2="dk2" tx2="lt2" accent1="accent1" accent2="accent2" accent3="accent3" accent4="accent4" accent5="accent5" accent6="accent6" hlink="hlink" folHlink="folHlink"/>
  <p:sldLayoutIdLst>
    <p:sldLayoutId id="2147483689" r:id="rId1"/>
    <p:sldLayoutId id="2147483699" r:id="rId2"/>
    <p:sldLayoutId id="2147483700" r:id="rId3"/>
    <p:sldLayoutId id="2147483691" r:id="rId4"/>
    <p:sldLayoutId id="2147483701" r:id="rId5"/>
    <p:sldLayoutId id="2147483706" r:id="rId6"/>
    <p:sldLayoutId id="2147483702" r:id="rId7"/>
    <p:sldLayoutId id="2147483704" r:id="rId8"/>
    <p:sldLayoutId id="2147483703" r:id="rId9"/>
    <p:sldLayoutId id="2147483690" r:id="rId10"/>
    <p:sldLayoutId id="2147483708" r:id="rId11"/>
  </p:sldLayoutIdLst>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0.jpg"/></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0.jpg"/></Relationships>
</file>

<file path=ppt/slides/_rels/slide2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tx2">
                <a:lumMod val="50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18" name="Picture 17" descr="A robot holding a tablet&#10;&#10;Description automatically generated">
            <a:extLst>
              <a:ext uri="{FF2B5EF4-FFF2-40B4-BE49-F238E27FC236}">
                <a16:creationId xmlns:a16="http://schemas.microsoft.com/office/drawing/2014/main" id="{00177EFC-02A0-6989-42A9-0BD370818324}"/>
              </a:ext>
            </a:extLst>
          </p:cNvPr>
          <p:cNvPicPr>
            <a:picLocks noChangeAspect="1"/>
          </p:cNvPicPr>
          <p:nvPr/>
        </p:nvPicPr>
        <p:blipFill>
          <a:blip r:embed="rId3"/>
          <a:stretch>
            <a:fillRect/>
          </a:stretch>
        </p:blipFill>
        <p:spPr>
          <a:xfrm>
            <a:off x="3798333" y="40341"/>
            <a:ext cx="8393667" cy="6817659"/>
          </a:xfrm>
          <a:prstGeom prst="rect">
            <a:avLst/>
          </a:prstGeom>
        </p:spPr>
      </p:pic>
      <p:sp>
        <p:nvSpPr>
          <p:cNvPr id="3074" name="Rectangle 2">
            <a:extLst>
              <a:ext uri="{FF2B5EF4-FFF2-40B4-BE49-F238E27FC236}">
                <a16:creationId xmlns:a16="http://schemas.microsoft.com/office/drawing/2014/main" id="{ED2DB031-9003-4F74-A88F-FE2A2ABABC72}"/>
              </a:ext>
            </a:extLst>
          </p:cNvPr>
          <p:cNvSpPr>
            <a:spLocks noGrp="1" noChangeArrowheads="1"/>
          </p:cNvSpPr>
          <p:nvPr>
            <p:ph type="title"/>
          </p:nvPr>
        </p:nvSpPr>
        <p:spPr>
          <a:xfrm>
            <a:off x="0" y="1509902"/>
            <a:ext cx="3400986" cy="2874780"/>
          </a:xfrm>
        </p:spPr>
        <p:txBody>
          <a:bodyPr anchor="ctr">
            <a:noAutofit/>
          </a:bodyPr>
          <a:lstStyle/>
          <a:p>
            <a:r>
              <a:rPr lang="en-GB" sz="2000" dirty="0">
                <a:latin typeface="Times New Roman" panose="02020603050405020304" pitchFamily="18" charset="0"/>
                <a:cs typeface="Times New Roman" panose="02020603050405020304" pitchFamily="18" charset="0"/>
              </a:rPr>
              <a:t>Developing a </a:t>
            </a:r>
            <a:r>
              <a:rPr lang="en-GB" sz="2000" dirty="0">
                <a:solidFill>
                  <a:srgbClr val="C00000"/>
                </a:solidFill>
                <a:latin typeface="Times New Roman" panose="02020603050405020304" pitchFamily="18" charset="0"/>
                <a:cs typeface="Times New Roman" panose="02020603050405020304" pitchFamily="18" charset="0"/>
              </a:rPr>
              <a:t>Data-Driven</a:t>
            </a:r>
            <a:r>
              <a:rPr lang="en-GB" sz="2000" dirty="0">
                <a:solidFill>
                  <a:schemeClr val="accent2"/>
                </a:solidFill>
                <a:latin typeface="Times New Roman" panose="02020603050405020304" pitchFamily="18" charset="0"/>
                <a:cs typeface="Times New Roman" panose="02020603050405020304" pitchFamily="18" charset="0"/>
              </a:rPr>
              <a:t> </a:t>
            </a:r>
            <a:r>
              <a:rPr lang="en-GB" sz="2000" dirty="0">
                <a:solidFill>
                  <a:srgbClr val="C00000"/>
                </a:solidFill>
                <a:latin typeface="Times New Roman" panose="02020603050405020304" pitchFamily="18" charset="0"/>
                <a:cs typeface="Times New Roman" panose="02020603050405020304" pitchFamily="18" charset="0"/>
              </a:rPr>
              <a:t>Personalized</a:t>
            </a:r>
            <a:r>
              <a:rPr lang="en-GB" sz="2000" dirty="0">
                <a:solidFill>
                  <a:schemeClr val="accent2"/>
                </a:solidFill>
                <a:latin typeface="Times New Roman" panose="02020603050405020304" pitchFamily="18" charset="0"/>
                <a:cs typeface="Times New Roman" panose="02020603050405020304" pitchFamily="18" charset="0"/>
              </a:rPr>
              <a:t> </a:t>
            </a:r>
            <a:r>
              <a:rPr lang="en-GB" sz="2000" dirty="0">
                <a:solidFill>
                  <a:srgbClr val="FFDB00"/>
                </a:solidFill>
                <a:latin typeface="Times New Roman" panose="02020603050405020304" pitchFamily="18" charset="0"/>
                <a:cs typeface="Times New Roman" panose="02020603050405020304" pitchFamily="18" charset="0"/>
              </a:rPr>
              <a:t>Fitness Web Application </a:t>
            </a:r>
            <a:r>
              <a:rPr lang="en-GB" sz="2000" dirty="0">
                <a:latin typeface="Times New Roman" panose="02020603050405020304" pitchFamily="18" charset="0"/>
                <a:cs typeface="Times New Roman" panose="02020603050405020304" pitchFamily="18" charset="0"/>
              </a:rPr>
              <a:t>for Obese and Sedentary Individuals</a:t>
            </a:r>
            <a:endParaRPr lang="en-US" altLang="en-US" sz="2000" dirty="0">
              <a:latin typeface="Times New Roman" panose="02020603050405020304" pitchFamily="18" charset="0"/>
              <a:cs typeface="Times New Roman" panose="02020603050405020304" pitchFamily="18" charset="0"/>
            </a:endParaRPr>
          </a:p>
        </p:txBody>
      </p:sp>
      <p:pic>
        <p:nvPicPr>
          <p:cNvPr id="5" name="Picture 4" descr="A black and yellow sign with white text&#10;&#10;Description automatically generated">
            <a:extLst>
              <a:ext uri="{FF2B5EF4-FFF2-40B4-BE49-F238E27FC236}">
                <a16:creationId xmlns:a16="http://schemas.microsoft.com/office/drawing/2014/main" id="{CE22FDA2-DA2F-C6BC-08D6-E6541365C99B}"/>
              </a:ext>
            </a:extLst>
          </p:cNvPr>
          <p:cNvPicPr>
            <a:picLocks noChangeAspect="1"/>
          </p:cNvPicPr>
          <p:nvPr/>
        </p:nvPicPr>
        <p:blipFill>
          <a:blip r:embed="rId4"/>
          <a:stretch>
            <a:fillRect/>
          </a:stretch>
        </p:blipFill>
        <p:spPr>
          <a:xfrm>
            <a:off x="0" y="0"/>
            <a:ext cx="1855694" cy="695885"/>
          </a:xfrm>
          <a:prstGeom prst="rect">
            <a:avLst/>
          </a:prstGeom>
        </p:spPr>
      </p:pic>
      <p:sp>
        <p:nvSpPr>
          <p:cNvPr id="6" name="Rectangle 2">
            <a:extLst>
              <a:ext uri="{FF2B5EF4-FFF2-40B4-BE49-F238E27FC236}">
                <a16:creationId xmlns:a16="http://schemas.microsoft.com/office/drawing/2014/main" id="{AF63F218-FF66-8A94-F3E9-528000428237}"/>
              </a:ext>
            </a:extLst>
          </p:cNvPr>
          <p:cNvSpPr txBox="1">
            <a:spLocks noChangeArrowheads="1"/>
          </p:cNvSpPr>
          <p:nvPr/>
        </p:nvSpPr>
        <p:spPr>
          <a:xfrm>
            <a:off x="0" y="4065315"/>
            <a:ext cx="3798333" cy="2944390"/>
          </a:xfrm>
          <a:prstGeom prst="rect">
            <a:avLst/>
          </a:prstGeom>
        </p:spPr>
        <p:txBody>
          <a:bodyPr anchor="ctr">
            <a:noAutofit/>
          </a:bodyPr>
          <a:lstStyle>
            <a:lvl1pPr algn="l" defTabSz="914400" rtl="0" eaLnBrk="1" latinLnBrk="0" hangingPunct="1">
              <a:lnSpc>
                <a:spcPct val="90000"/>
              </a:lnSpc>
              <a:spcBef>
                <a:spcPct val="0"/>
              </a:spcBef>
              <a:buNone/>
              <a:defRPr sz="4400" b="1" kern="1200">
                <a:solidFill>
                  <a:schemeClr val="bg1"/>
                </a:solidFill>
                <a:latin typeface="+mj-lt"/>
                <a:ea typeface="+mj-ea"/>
                <a:cs typeface="+mj-cs"/>
              </a:defRPr>
            </a:lvl1pPr>
          </a:lstStyle>
          <a:p>
            <a:pPr fontAlgn="auto">
              <a:spcAft>
                <a:spcPts val="0"/>
              </a:spcAft>
            </a:pPr>
            <a:r>
              <a:rPr lang="en-GB" sz="2000" dirty="0">
                <a:latin typeface="Times New Roman" panose="02020603050405020304" pitchFamily="18" charset="0"/>
                <a:cs typeface="Times New Roman" panose="02020603050405020304" pitchFamily="18" charset="0"/>
              </a:rPr>
              <a:t>Rukayat Balogun |</a:t>
            </a:r>
          </a:p>
          <a:p>
            <a:pPr fontAlgn="auto">
              <a:spcAft>
                <a:spcPts val="0"/>
              </a:spcAft>
            </a:pPr>
            <a:r>
              <a:rPr lang="en-GB" sz="2000" dirty="0" err="1">
                <a:latin typeface="Times New Roman" panose="02020603050405020304" pitchFamily="18" charset="0"/>
                <a:cs typeface="Times New Roman" panose="02020603050405020304" pitchFamily="18" charset="0"/>
              </a:rPr>
              <a:t>Dr.</a:t>
            </a:r>
            <a:r>
              <a:rPr lang="en-GB" sz="2000" dirty="0">
                <a:latin typeface="Times New Roman" panose="02020603050405020304" pitchFamily="18" charset="0"/>
                <a:cs typeface="Times New Roman" panose="02020603050405020304" pitchFamily="18" charset="0"/>
              </a:rPr>
              <a:t> Celestine </a:t>
            </a:r>
            <a:r>
              <a:rPr lang="en-GB" sz="2000" dirty="0" err="1">
                <a:latin typeface="Times New Roman" panose="02020603050405020304" pitchFamily="18" charset="0"/>
                <a:cs typeface="Times New Roman" panose="02020603050405020304" pitchFamily="18" charset="0"/>
              </a:rPr>
              <a:t>Iwendi</a:t>
            </a:r>
            <a:r>
              <a:rPr lang="en-GB" sz="2000" dirty="0">
                <a:latin typeface="Times New Roman" panose="02020603050405020304" pitchFamily="18" charset="0"/>
                <a:cs typeface="Times New Roman" panose="02020603050405020304" pitchFamily="18" charset="0"/>
              </a:rPr>
              <a:t> | </a:t>
            </a:r>
          </a:p>
          <a:p>
            <a:pPr fontAlgn="auto">
              <a:spcAft>
                <a:spcPts val="0"/>
              </a:spcAft>
            </a:pPr>
            <a:r>
              <a:rPr lang="en-GB" sz="2000" dirty="0">
                <a:latin typeface="Times New Roman" panose="02020603050405020304" pitchFamily="18" charset="0"/>
                <a:cs typeface="Times New Roman" panose="02020603050405020304" pitchFamily="18" charset="0"/>
              </a:rPr>
              <a:t>Masters in Data Analytics and Technology</a:t>
            </a:r>
            <a:endParaRPr lang="en-US" alt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43265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262CD5-AD01-42E3-9173-97C12BB0D9B8}"/>
              </a:ext>
            </a:extLst>
          </p:cNvPr>
          <p:cNvSpPr>
            <a:spLocks noGrp="1"/>
          </p:cNvSpPr>
          <p:nvPr>
            <p:ph type="title"/>
          </p:nvPr>
        </p:nvSpPr>
        <p:spPr>
          <a:xfrm>
            <a:off x="5199742" y="715961"/>
            <a:ext cx="6477000" cy="1189037"/>
          </a:xfrm>
        </p:spPr>
        <p:txBody>
          <a:bodyPr>
            <a:normAutofit/>
          </a:bodyPr>
          <a:lstStyle/>
          <a:p>
            <a:r>
              <a:rPr lang="en-GB" dirty="0"/>
              <a:t>Summary of Proposal</a:t>
            </a:r>
            <a:endParaRPr lang="en-US" dirty="0"/>
          </a:p>
        </p:txBody>
      </p:sp>
      <p:sp>
        <p:nvSpPr>
          <p:cNvPr id="3" name="Text Placeholder 2">
            <a:extLst>
              <a:ext uri="{FF2B5EF4-FFF2-40B4-BE49-F238E27FC236}">
                <a16:creationId xmlns:a16="http://schemas.microsoft.com/office/drawing/2014/main" id="{EF99585A-5E1F-40FA-8E64-BB4F04611657}"/>
              </a:ext>
            </a:extLst>
          </p:cNvPr>
          <p:cNvSpPr>
            <a:spLocks noGrp="1"/>
          </p:cNvSpPr>
          <p:nvPr>
            <p:ph type="body" sz="quarter" idx="11"/>
          </p:nvPr>
        </p:nvSpPr>
        <p:spPr>
          <a:xfrm>
            <a:off x="5199743" y="1905000"/>
            <a:ext cx="6477000" cy="3276600"/>
          </a:xfrm>
        </p:spPr>
        <p:txBody>
          <a:bodyPr vert="horz" lIns="91440" tIns="45720" rIns="91440" bIns="45720" rtlCol="0" anchor="t">
            <a:normAutofit/>
          </a:bodyPr>
          <a:lstStyle/>
          <a:p>
            <a:pPr marL="285750" indent="-285750">
              <a:buFont typeface="Arial" panose="020B0604020202020204" pitchFamily="34" charset="0"/>
              <a:buChar char="•"/>
            </a:pPr>
            <a:r>
              <a:rPr lang="en-GB" dirty="0"/>
              <a:t>A </a:t>
            </a:r>
            <a:r>
              <a:rPr lang="en-GB" b="1" dirty="0"/>
              <a:t>data-driven solution</a:t>
            </a:r>
            <a:r>
              <a:rPr lang="en-GB" dirty="0"/>
              <a:t> to global health issues of obesity and inactivity.</a:t>
            </a:r>
          </a:p>
          <a:p>
            <a:pPr marL="285750" indent="-285750">
              <a:buFont typeface="Arial" panose="020B0604020202020204" pitchFamily="34" charset="0"/>
              <a:buChar char="•"/>
            </a:pPr>
            <a:r>
              <a:rPr lang="en-GB" dirty="0"/>
              <a:t>Combines </a:t>
            </a:r>
            <a:r>
              <a:rPr lang="en-GB" b="1" dirty="0"/>
              <a:t>user-centric design</a:t>
            </a:r>
            <a:r>
              <a:rPr lang="en-GB" dirty="0"/>
              <a:t> and </a:t>
            </a:r>
            <a:r>
              <a:rPr lang="en-GB" b="1" dirty="0"/>
              <a:t>advanced machine learning</a:t>
            </a:r>
            <a:r>
              <a:rPr lang="en-GB" dirty="0"/>
              <a:t> for scalable, impactful health interventions.</a:t>
            </a:r>
          </a:p>
        </p:txBody>
      </p:sp>
      <p:pic>
        <p:nvPicPr>
          <p:cNvPr id="2" name="Picture 1" descr="A black and yellow sign with white text&#10;&#10;Description automatically generated">
            <a:extLst>
              <a:ext uri="{FF2B5EF4-FFF2-40B4-BE49-F238E27FC236}">
                <a16:creationId xmlns:a16="http://schemas.microsoft.com/office/drawing/2014/main" id="{285BB451-5B42-2988-1CB6-BA24187D4790}"/>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394783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64A4BD7-9654-3601-4A52-149ECD426030}"/>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D495649A-FE50-68B2-B623-B4E6ED6B48EF}"/>
              </a:ext>
            </a:extLst>
          </p:cNvPr>
          <p:cNvSpPr>
            <a:spLocks noGrp="1"/>
          </p:cNvSpPr>
          <p:nvPr>
            <p:ph type="title"/>
          </p:nvPr>
        </p:nvSpPr>
        <p:spPr>
          <a:xfrm>
            <a:off x="5199742" y="715961"/>
            <a:ext cx="6477000" cy="1189037"/>
          </a:xfrm>
        </p:spPr>
        <p:txBody>
          <a:bodyPr>
            <a:normAutofit/>
          </a:bodyPr>
          <a:lstStyle/>
          <a:p>
            <a:r>
              <a:rPr lang="en-GB" dirty="0"/>
              <a:t>Contribution</a:t>
            </a:r>
            <a:endParaRPr lang="en-US" dirty="0"/>
          </a:p>
        </p:txBody>
      </p:sp>
      <p:sp>
        <p:nvSpPr>
          <p:cNvPr id="3" name="Text Placeholder 2">
            <a:extLst>
              <a:ext uri="{FF2B5EF4-FFF2-40B4-BE49-F238E27FC236}">
                <a16:creationId xmlns:a16="http://schemas.microsoft.com/office/drawing/2014/main" id="{D26499FD-9055-514A-7C34-C3609E5E8E47}"/>
              </a:ext>
            </a:extLst>
          </p:cNvPr>
          <p:cNvSpPr>
            <a:spLocks noGrp="1"/>
          </p:cNvSpPr>
          <p:nvPr>
            <p:ph type="body" sz="quarter" idx="11"/>
          </p:nvPr>
        </p:nvSpPr>
        <p:spPr>
          <a:xfrm>
            <a:off x="5199743" y="1905000"/>
            <a:ext cx="6477000" cy="3276600"/>
          </a:xfrm>
        </p:spPr>
        <p:txBody>
          <a:bodyPr vert="horz" lIns="91440" tIns="45720" rIns="91440" bIns="45720" rtlCol="0" anchor="t">
            <a:normAutofit/>
          </a:bodyPr>
          <a:lstStyle/>
          <a:p>
            <a:pPr marL="285750" indent="-285750">
              <a:buFont typeface="Arial" panose="020B0604020202020204" pitchFamily="34" charset="0"/>
              <a:buChar char="•"/>
            </a:pPr>
            <a:r>
              <a:rPr lang="en-GB" dirty="0"/>
              <a:t>Provides a </a:t>
            </a:r>
            <a:r>
              <a:rPr lang="en-GB" b="1" dirty="0"/>
              <a:t>novel framework</a:t>
            </a:r>
            <a:r>
              <a:rPr lang="en-GB" dirty="0"/>
              <a:t> for personalized fitness and dietary recommendations.</a:t>
            </a:r>
          </a:p>
          <a:p>
            <a:pPr marL="285750" indent="-285750">
              <a:buFont typeface="Arial" panose="020B0604020202020204" pitchFamily="34" charset="0"/>
              <a:buChar char="•"/>
            </a:pPr>
            <a:r>
              <a:rPr lang="en-GB" dirty="0"/>
              <a:t>Introduces </a:t>
            </a:r>
            <a:r>
              <a:rPr lang="en-GB" b="1" dirty="0"/>
              <a:t>machine learning-driven optimization</a:t>
            </a:r>
            <a:r>
              <a:rPr lang="en-GB" dirty="0"/>
              <a:t> for health management systems.</a:t>
            </a:r>
          </a:p>
          <a:p>
            <a:pPr marL="285750" indent="-285750">
              <a:buFont typeface="Arial" panose="020B0604020202020204" pitchFamily="34" charset="0"/>
              <a:buChar char="•"/>
            </a:pPr>
            <a:r>
              <a:rPr lang="en-GB" dirty="0"/>
              <a:t>Bridges gaps in current recommendation systems by incorporating real-time health data.</a:t>
            </a:r>
          </a:p>
        </p:txBody>
      </p:sp>
      <p:pic>
        <p:nvPicPr>
          <p:cNvPr id="2" name="Picture 1" descr="A black and yellow sign with white text&#10;&#10;Description automatically generated">
            <a:extLst>
              <a:ext uri="{FF2B5EF4-FFF2-40B4-BE49-F238E27FC236}">
                <a16:creationId xmlns:a16="http://schemas.microsoft.com/office/drawing/2014/main" id="{77528796-015F-9289-9168-FD2D4E1A0229}"/>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16856231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A4C3FAF-0E94-B989-7499-404904F45570}"/>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9096826-B438-B308-16EB-8945CEC4DA1C}"/>
              </a:ext>
            </a:extLst>
          </p:cNvPr>
          <p:cNvSpPr>
            <a:spLocks noGrp="1"/>
          </p:cNvSpPr>
          <p:nvPr>
            <p:ph type="title"/>
          </p:nvPr>
        </p:nvSpPr>
        <p:spPr>
          <a:xfrm>
            <a:off x="5199742" y="715961"/>
            <a:ext cx="6477000" cy="1189037"/>
          </a:xfrm>
        </p:spPr>
        <p:txBody>
          <a:bodyPr>
            <a:normAutofit/>
          </a:bodyPr>
          <a:lstStyle/>
          <a:p>
            <a:r>
              <a:rPr lang="en-GB" dirty="0"/>
              <a:t>Novelty</a:t>
            </a:r>
            <a:endParaRPr lang="en-US" dirty="0"/>
          </a:p>
        </p:txBody>
      </p:sp>
      <p:sp>
        <p:nvSpPr>
          <p:cNvPr id="3" name="Text Placeholder 2">
            <a:extLst>
              <a:ext uri="{FF2B5EF4-FFF2-40B4-BE49-F238E27FC236}">
                <a16:creationId xmlns:a16="http://schemas.microsoft.com/office/drawing/2014/main" id="{DF7CE772-0284-1972-9564-F40AC54732C4}"/>
              </a:ext>
            </a:extLst>
          </p:cNvPr>
          <p:cNvSpPr>
            <a:spLocks noGrp="1"/>
          </p:cNvSpPr>
          <p:nvPr>
            <p:ph type="body" sz="quarter" idx="11"/>
          </p:nvPr>
        </p:nvSpPr>
        <p:spPr>
          <a:xfrm>
            <a:off x="5199743" y="1905000"/>
            <a:ext cx="6477000" cy="3276600"/>
          </a:xfrm>
        </p:spPr>
        <p:txBody>
          <a:bodyPr vert="horz" lIns="91440" tIns="45720" rIns="91440" bIns="45720" rtlCol="0" anchor="t">
            <a:normAutofit/>
          </a:bodyPr>
          <a:lstStyle/>
          <a:p>
            <a:pPr marL="285750" indent="-285750">
              <a:buFont typeface="Arial" panose="020B0604020202020204" pitchFamily="34" charset="0"/>
              <a:buChar char="•"/>
            </a:pPr>
            <a:r>
              <a:rPr lang="en-GB" b="1" dirty="0"/>
              <a:t>Machine Learning Integration</a:t>
            </a:r>
            <a:r>
              <a:rPr lang="en-GB" dirty="0"/>
              <a:t>: Gradient Boosting for personalized BMI predictions.</a:t>
            </a:r>
          </a:p>
          <a:p>
            <a:pPr marL="285750" indent="-285750">
              <a:buFont typeface="Arial" panose="020B0604020202020204" pitchFamily="34" charset="0"/>
              <a:buChar char="•"/>
            </a:pPr>
            <a:r>
              <a:rPr lang="en-GB" b="1" dirty="0"/>
              <a:t>Data-Driven Personalization</a:t>
            </a:r>
            <a:r>
              <a:rPr lang="en-GB" dirty="0"/>
              <a:t>: Tailored fitness and dietary plans based on user input and secondary datasets.</a:t>
            </a:r>
          </a:p>
          <a:p>
            <a:pPr marL="285750" indent="-285750">
              <a:buFont typeface="Arial" panose="020B0604020202020204" pitchFamily="34" charset="0"/>
              <a:buChar char="•"/>
            </a:pPr>
            <a:r>
              <a:rPr lang="en-GB" b="1" dirty="0"/>
              <a:t>Accessible Design</a:t>
            </a:r>
            <a:r>
              <a:rPr lang="en-GB" dirty="0"/>
              <a:t>: Inclusive user interface complying with accessibility standards.</a:t>
            </a:r>
          </a:p>
        </p:txBody>
      </p:sp>
      <p:pic>
        <p:nvPicPr>
          <p:cNvPr id="2" name="Picture 1" descr="A black and yellow sign with white text&#10;&#10;Description automatically generated">
            <a:extLst>
              <a:ext uri="{FF2B5EF4-FFF2-40B4-BE49-F238E27FC236}">
                <a16:creationId xmlns:a16="http://schemas.microsoft.com/office/drawing/2014/main" id="{C752C15D-D92E-9511-88AF-8593E8382B58}"/>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31764009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57D49B8-057C-61C9-A9E6-D3A924BB99F9}"/>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AE5921A1-60EB-53F2-501C-709B01CDC680}"/>
              </a:ext>
            </a:extLst>
          </p:cNvPr>
          <p:cNvSpPr>
            <a:spLocks noGrp="1"/>
          </p:cNvSpPr>
          <p:nvPr>
            <p:ph type="title"/>
          </p:nvPr>
        </p:nvSpPr>
        <p:spPr>
          <a:xfrm>
            <a:off x="5199742" y="715961"/>
            <a:ext cx="6477000" cy="1189037"/>
          </a:xfrm>
        </p:spPr>
        <p:txBody>
          <a:bodyPr>
            <a:normAutofit/>
          </a:bodyPr>
          <a:lstStyle/>
          <a:p>
            <a:r>
              <a:rPr lang="en-GB" dirty="0"/>
              <a:t>Literature Review (Previous Work)</a:t>
            </a:r>
            <a:endParaRPr lang="en-US" dirty="0"/>
          </a:p>
        </p:txBody>
      </p:sp>
      <p:sp>
        <p:nvSpPr>
          <p:cNvPr id="3" name="Text Placeholder 2">
            <a:extLst>
              <a:ext uri="{FF2B5EF4-FFF2-40B4-BE49-F238E27FC236}">
                <a16:creationId xmlns:a16="http://schemas.microsoft.com/office/drawing/2014/main" id="{CEBB73D0-EBD2-C0AC-D040-7090EB653491}"/>
              </a:ext>
            </a:extLst>
          </p:cNvPr>
          <p:cNvSpPr>
            <a:spLocks noGrp="1"/>
          </p:cNvSpPr>
          <p:nvPr>
            <p:ph type="body" sz="quarter" idx="11"/>
          </p:nvPr>
        </p:nvSpPr>
        <p:spPr>
          <a:xfrm>
            <a:off x="5199742" y="1904998"/>
            <a:ext cx="6816549" cy="4388226"/>
          </a:xfrm>
        </p:spPr>
        <p:txBody>
          <a:bodyPr vert="horz" lIns="91440" tIns="45720" rIns="91440" bIns="45720" rtlCol="0" anchor="t">
            <a:normAutofit fontScale="85000" lnSpcReduction="20000"/>
          </a:bodyPr>
          <a:lstStyle/>
          <a:p>
            <a:pPr algn="l"/>
            <a:r>
              <a:rPr lang="en-GB" b="1" i="0" u="none" strike="noStrike" dirty="0">
                <a:solidFill>
                  <a:srgbClr val="000000"/>
                </a:solidFill>
                <a:effectLst/>
              </a:rPr>
              <a:t>1. Why? How?</a:t>
            </a:r>
          </a:p>
          <a:p>
            <a:pPr algn="l">
              <a:buFont typeface="Arial" panose="020B0604020202020204" pitchFamily="34" charset="0"/>
              <a:buChar char="•"/>
            </a:pPr>
            <a:r>
              <a:rPr lang="en-GB" b="1" i="0" u="none" strike="noStrike" dirty="0">
                <a:solidFill>
                  <a:srgbClr val="000000"/>
                </a:solidFill>
                <a:effectLst/>
              </a:rPr>
              <a:t>Why</a:t>
            </a:r>
            <a:r>
              <a:rPr lang="en-GB" b="0" i="0" u="none" strike="noStrike" dirty="0">
                <a:solidFill>
                  <a:srgbClr val="000000"/>
                </a:solidFill>
                <a:effectLst/>
              </a:rPr>
              <a:t>: The growing prevalence of obesity and sedentary lifestyles demands innovative solutions tailored to individual needs.</a:t>
            </a:r>
          </a:p>
          <a:p>
            <a:pPr algn="l">
              <a:buFont typeface="Arial" panose="020B0604020202020204" pitchFamily="34" charset="0"/>
              <a:buChar char="•"/>
            </a:pPr>
            <a:r>
              <a:rPr lang="en-GB" b="1" i="0" u="none" strike="noStrike" dirty="0">
                <a:solidFill>
                  <a:srgbClr val="000000"/>
                </a:solidFill>
                <a:effectLst/>
              </a:rPr>
              <a:t>How</a:t>
            </a:r>
            <a:r>
              <a:rPr lang="en-GB" b="0" i="0" u="none" strike="noStrike" dirty="0">
                <a:solidFill>
                  <a:srgbClr val="000000"/>
                </a:solidFill>
                <a:effectLst/>
              </a:rPr>
              <a:t>: Investigating gaps in traditional fitness programs and exploring advanced, data-driven methodologies.</a:t>
            </a:r>
          </a:p>
          <a:p>
            <a:pPr algn="l">
              <a:buFont typeface="Arial" panose="020B0604020202020204" pitchFamily="34" charset="0"/>
              <a:buChar char="•"/>
            </a:pPr>
            <a:endParaRPr lang="en-GB" b="0" dirty="0">
              <a:solidFill>
                <a:srgbClr val="000000"/>
              </a:solidFill>
            </a:endParaRPr>
          </a:p>
          <a:p>
            <a:pPr algn="l"/>
            <a:r>
              <a:rPr lang="en-GB" b="1" i="0" u="none" strike="noStrike" dirty="0">
                <a:solidFill>
                  <a:srgbClr val="000000"/>
                </a:solidFill>
                <a:effectLst/>
              </a:rPr>
              <a:t>2. Literature in Topic</a:t>
            </a:r>
          </a:p>
          <a:p>
            <a:pPr algn="l">
              <a:buFont typeface="Arial" panose="020B0604020202020204" pitchFamily="34" charset="0"/>
              <a:buChar char="•"/>
            </a:pPr>
            <a:r>
              <a:rPr lang="en-GB" b="1" i="0" u="none" strike="noStrike" dirty="0">
                <a:solidFill>
                  <a:srgbClr val="000000"/>
                </a:solidFill>
                <a:effectLst/>
              </a:rPr>
              <a:t>Obesity and Sedentary Lifestyles</a:t>
            </a:r>
            <a:r>
              <a:rPr lang="en-GB" b="0" i="0" u="none" strike="noStrike" dirty="0">
                <a:solidFill>
                  <a:srgbClr val="000000"/>
                </a:solidFill>
                <a:effectLst/>
              </a:rPr>
              <a:t>:</a:t>
            </a:r>
          </a:p>
          <a:p>
            <a:pPr marL="742950" lvl="1" indent="-285750" algn="l">
              <a:buFont typeface="Arial" panose="020B0604020202020204" pitchFamily="34" charset="0"/>
              <a:buChar char="•"/>
            </a:pPr>
            <a:r>
              <a:rPr lang="en-GB" b="0" i="0" u="none" strike="noStrike" dirty="0">
                <a:solidFill>
                  <a:srgbClr val="000000"/>
                </a:solidFill>
                <a:effectLst/>
              </a:rPr>
              <a:t>Impact on chronic diseases such as cardiovascular issues and diabetes.</a:t>
            </a:r>
          </a:p>
          <a:p>
            <a:pPr marL="742950" lvl="1" indent="-285750" algn="l">
              <a:buFont typeface="Arial" panose="020B0604020202020204" pitchFamily="34" charset="0"/>
              <a:buChar char="•"/>
            </a:pPr>
            <a:r>
              <a:rPr lang="en-GB" b="0" i="0" u="none" strike="noStrike" dirty="0">
                <a:solidFill>
                  <a:srgbClr val="000000"/>
                </a:solidFill>
                <a:effectLst/>
              </a:rPr>
              <a:t>Limitations of traditional "one-size-fits-all" fitness programs.</a:t>
            </a:r>
          </a:p>
          <a:p>
            <a:pPr algn="l">
              <a:buFont typeface="Arial" panose="020B0604020202020204" pitchFamily="34" charset="0"/>
              <a:buChar char="•"/>
            </a:pPr>
            <a:r>
              <a:rPr lang="en-GB" b="1" i="0" u="none" strike="noStrike" dirty="0">
                <a:solidFill>
                  <a:srgbClr val="000000"/>
                </a:solidFill>
                <a:effectLst/>
              </a:rPr>
              <a:t>Personalized Health Interventions</a:t>
            </a:r>
            <a:r>
              <a:rPr lang="en-GB" b="0" i="0" u="none" strike="noStrike" dirty="0">
                <a:solidFill>
                  <a:srgbClr val="000000"/>
                </a:solidFill>
                <a:effectLst/>
              </a:rPr>
              <a:t>:</a:t>
            </a:r>
          </a:p>
          <a:p>
            <a:pPr marL="742950" lvl="1" indent="-285750" algn="l">
              <a:buFont typeface="Arial" panose="020B0604020202020204" pitchFamily="34" charset="0"/>
              <a:buChar char="•"/>
            </a:pPr>
            <a:r>
              <a:rPr lang="en-GB" b="0" i="0" u="none" strike="noStrike" dirty="0">
                <a:solidFill>
                  <a:srgbClr val="000000"/>
                </a:solidFill>
                <a:effectLst/>
              </a:rPr>
              <a:t>Increasing use of wearable technology for real-time health monitoring.</a:t>
            </a:r>
          </a:p>
          <a:p>
            <a:pPr marL="742950" lvl="1" indent="-285750" algn="l">
              <a:buFont typeface="Arial" panose="020B0604020202020204" pitchFamily="34" charset="0"/>
              <a:buChar char="•"/>
            </a:pPr>
            <a:r>
              <a:rPr lang="en-GB" b="0" i="0" u="none" strike="noStrike" dirty="0">
                <a:solidFill>
                  <a:srgbClr val="000000"/>
                </a:solidFill>
                <a:effectLst/>
              </a:rPr>
              <a:t>Role of machine learning in predicting health outcomes.</a:t>
            </a:r>
          </a:p>
          <a:p>
            <a:pPr algn="l"/>
            <a:endParaRPr lang="en-GB" b="0" i="0" u="none" strike="noStrike" dirty="0">
              <a:solidFill>
                <a:srgbClr val="000000"/>
              </a:solidFill>
              <a:effectLst/>
            </a:endParaRPr>
          </a:p>
        </p:txBody>
      </p:sp>
      <p:pic>
        <p:nvPicPr>
          <p:cNvPr id="2" name="Picture 1" descr="A black and yellow sign with white text&#10;&#10;Description automatically generated">
            <a:extLst>
              <a:ext uri="{FF2B5EF4-FFF2-40B4-BE49-F238E27FC236}">
                <a16:creationId xmlns:a16="http://schemas.microsoft.com/office/drawing/2014/main" id="{99015A33-421D-906C-2A0A-2734F8EEDA9D}"/>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365310160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CB796EA-4B26-FF99-963E-2365CF40B22C}"/>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E628403-E74B-D68F-FAE6-D2D0DB39E7E0}"/>
              </a:ext>
            </a:extLst>
          </p:cNvPr>
          <p:cNvSpPr>
            <a:spLocks noGrp="1"/>
          </p:cNvSpPr>
          <p:nvPr>
            <p:ph type="title"/>
          </p:nvPr>
        </p:nvSpPr>
        <p:spPr>
          <a:xfrm>
            <a:off x="5199742" y="715961"/>
            <a:ext cx="6477000" cy="1189037"/>
          </a:xfrm>
        </p:spPr>
        <p:txBody>
          <a:bodyPr>
            <a:normAutofit/>
          </a:bodyPr>
          <a:lstStyle/>
          <a:p>
            <a:r>
              <a:rPr lang="en-GB" dirty="0"/>
              <a:t>Literature Review (Previous Work)</a:t>
            </a:r>
            <a:endParaRPr lang="en-US" dirty="0"/>
          </a:p>
        </p:txBody>
      </p:sp>
      <p:sp>
        <p:nvSpPr>
          <p:cNvPr id="3" name="Text Placeholder 2">
            <a:extLst>
              <a:ext uri="{FF2B5EF4-FFF2-40B4-BE49-F238E27FC236}">
                <a16:creationId xmlns:a16="http://schemas.microsoft.com/office/drawing/2014/main" id="{50A1261B-12AA-6B56-99B9-C9B52CA717C7}"/>
              </a:ext>
            </a:extLst>
          </p:cNvPr>
          <p:cNvSpPr>
            <a:spLocks noGrp="1"/>
          </p:cNvSpPr>
          <p:nvPr>
            <p:ph type="body" sz="quarter" idx="11"/>
          </p:nvPr>
        </p:nvSpPr>
        <p:spPr>
          <a:xfrm>
            <a:off x="5199742" y="1904998"/>
            <a:ext cx="6816549" cy="4388226"/>
          </a:xfrm>
        </p:spPr>
        <p:txBody>
          <a:bodyPr vert="horz" lIns="91440" tIns="45720" rIns="91440" bIns="45720" rtlCol="0" anchor="t">
            <a:normAutofit/>
          </a:bodyPr>
          <a:lstStyle/>
          <a:p>
            <a:pPr algn="l"/>
            <a:r>
              <a:rPr lang="en-GB" b="1" i="0" u="none" strike="noStrike" dirty="0">
                <a:solidFill>
                  <a:srgbClr val="000000"/>
                </a:solidFill>
                <a:effectLst/>
              </a:rPr>
              <a:t>3. Literature on Method</a:t>
            </a:r>
          </a:p>
          <a:p>
            <a:pPr algn="l">
              <a:buFont typeface="Arial" panose="020B0604020202020204" pitchFamily="34" charset="0"/>
              <a:buChar char="•"/>
            </a:pPr>
            <a:r>
              <a:rPr lang="en-GB" b="1" i="0" u="none" strike="noStrike" dirty="0">
                <a:solidFill>
                  <a:srgbClr val="000000"/>
                </a:solidFill>
                <a:effectLst/>
              </a:rPr>
              <a:t>Data-Driven Approaches</a:t>
            </a:r>
            <a:r>
              <a:rPr lang="en-GB" b="0" i="0" u="none" strike="noStrike" dirty="0">
                <a:solidFill>
                  <a:srgbClr val="000000"/>
                </a:solidFill>
                <a:effectLst/>
              </a:rPr>
              <a:t>:</a:t>
            </a:r>
          </a:p>
          <a:p>
            <a:pPr marL="742950" lvl="1" indent="-285750" algn="l">
              <a:buFont typeface="Arial" panose="020B0604020202020204" pitchFamily="34" charset="0"/>
              <a:buChar char="•"/>
            </a:pPr>
            <a:r>
              <a:rPr lang="en-GB" b="0" i="0" u="none" strike="noStrike" dirty="0">
                <a:solidFill>
                  <a:srgbClr val="000000"/>
                </a:solidFill>
                <a:effectLst/>
              </a:rPr>
              <a:t>Use of machine learning algorithms like Gradient Boosting, Random Forest, and SVM in health applications.</a:t>
            </a:r>
          </a:p>
          <a:p>
            <a:pPr marL="742950" lvl="1" indent="-285750" algn="l">
              <a:buFont typeface="Arial" panose="020B0604020202020204" pitchFamily="34" charset="0"/>
              <a:buChar char="•"/>
            </a:pPr>
            <a:r>
              <a:rPr lang="en-GB" b="0" i="0" u="none" strike="noStrike" dirty="0">
                <a:solidFill>
                  <a:srgbClr val="000000"/>
                </a:solidFill>
                <a:effectLst/>
              </a:rPr>
              <a:t>Integration of primary and secondary datasets for personalization.</a:t>
            </a:r>
          </a:p>
          <a:p>
            <a:pPr algn="l">
              <a:buFont typeface="Arial" panose="020B0604020202020204" pitchFamily="34" charset="0"/>
              <a:buChar char="•"/>
            </a:pPr>
            <a:r>
              <a:rPr lang="en-GB" b="1" i="0" u="none" strike="noStrike" dirty="0">
                <a:solidFill>
                  <a:srgbClr val="000000"/>
                </a:solidFill>
                <a:effectLst/>
              </a:rPr>
              <a:t>Web-Based Solutions</a:t>
            </a:r>
            <a:r>
              <a:rPr lang="en-GB" b="0" i="0" u="none" strike="noStrike" dirty="0">
                <a:solidFill>
                  <a:srgbClr val="000000"/>
                </a:solidFill>
                <a:effectLst/>
              </a:rPr>
              <a:t>:</a:t>
            </a:r>
          </a:p>
          <a:p>
            <a:pPr marL="742950" lvl="1" indent="-285750" algn="l">
              <a:buFont typeface="Arial" panose="020B0604020202020204" pitchFamily="34" charset="0"/>
              <a:buChar char="•"/>
            </a:pPr>
            <a:r>
              <a:rPr lang="en-GB" b="0" i="0" u="none" strike="noStrike" dirty="0">
                <a:solidFill>
                  <a:srgbClr val="000000"/>
                </a:solidFill>
                <a:effectLst/>
              </a:rPr>
              <a:t>Django as a robust framework for developing scalable health applications.</a:t>
            </a:r>
          </a:p>
          <a:p>
            <a:pPr marL="742950" lvl="1" indent="-285750" algn="l">
              <a:buFont typeface="Arial" panose="020B0604020202020204" pitchFamily="34" charset="0"/>
              <a:buChar char="•"/>
            </a:pPr>
            <a:r>
              <a:rPr lang="en-GB" b="0" i="0" u="none" strike="noStrike" dirty="0">
                <a:solidFill>
                  <a:srgbClr val="000000"/>
                </a:solidFill>
                <a:effectLst/>
              </a:rPr>
              <a:t>Importance of user-centric design for accessibility and engagement.</a:t>
            </a:r>
          </a:p>
        </p:txBody>
      </p:sp>
      <p:pic>
        <p:nvPicPr>
          <p:cNvPr id="2" name="Picture 1" descr="A black and yellow sign with white text&#10;&#10;Description automatically generated">
            <a:extLst>
              <a:ext uri="{FF2B5EF4-FFF2-40B4-BE49-F238E27FC236}">
                <a16:creationId xmlns:a16="http://schemas.microsoft.com/office/drawing/2014/main" id="{29B1045A-206A-28A4-E63E-B49223939910}"/>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357678437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B41FB8A-C36B-CA31-7B0B-CF6B944B0E59}"/>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C02D4A28-4935-3BD3-F1F2-F7CC88892C65}"/>
              </a:ext>
            </a:extLst>
          </p:cNvPr>
          <p:cNvSpPr>
            <a:spLocks noGrp="1"/>
          </p:cNvSpPr>
          <p:nvPr>
            <p:ph type="title"/>
          </p:nvPr>
        </p:nvSpPr>
        <p:spPr>
          <a:xfrm>
            <a:off x="5199742" y="715961"/>
            <a:ext cx="6477000" cy="1189037"/>
          </a:xfrm>
        </p:spPr>
        <p:txBody>
          <a:bodyPr>
            <a:normAutofit/>
          </a:bodyPr>
          <a:lstStyle/>
          <a:p>
            <a:r>
              <a:rPr lang="en-GB" dirty="0"/>
              <a:t>Literature Review (Previous Work)</a:t>
            </a:r>
            <a:endParaRPr lang="en-US" dirty="0"/>
          </a:p>
        </p:txBody>
      </p:sp>
      <p:sp>
        <p:nvSpPr>
          <p:cNvPr id="3" name="Text Placeholder 2">
            <a:extLst>
              <a:ext uri="{FF2B5EF4-FFF2-40B4-BE49-F238E27FC236}">
                <a16:creationId xmlns:a16="http://schemas.microsoft.com/office/drawing/2014/main" id="{C7469516-82BD-2194-8E9D-6D45428A36EC}"/>
              </a:ext>
            </a:extLst>
          </p:cNvPr>
          <p:cNvSpPr>
            <a:spLocks noGrp="1"/>
          </p:cNvSpPr>
          <p:nvPr>
            <p:ph type="body" sz="quarter" idx="11"/>
          </p:nvPr>
        </p:nvSpPr>
        <p:spPr>
          <a:xfrm>
            <a:off x="5199742" y="1904998"/>
            <a:ext cx="6816549" cy="4388226"/>
          </a:xfrm>
        </p:spPr>
        <p:txBody>
          <a:bodyPr vert="horz" lIns="91440" tIns="45720" rIns="91440" bIns="45720" rtlCol="0" anchor="t">
            <a:normAutofit lnSpcReduction="10000"/>
          </a:bodyPr>
          <a:lstStyle/>
          <a:p>
            <a:pPr algn="l"/>
            <a:r>
              <a:rPr lang="en-GB" b="1" i="0" u="none" strike="noStrike" dirty="0">
                <a:solidFill>
                  <a:srgbClr val="000000"/>
                </a:solidFill>
                <a:effectLst/>
              </a:rPr>
              <a:t>Find/Create a Hole</a:t>
            </a:r>
          </a:p>
          <a:p>
            <a:pPr algn="l">
              <a:buFont typeface="Arial" panose="020B0604020202020204" pitchFamily="34" charset="0"/>
              <a:buChar char="•"/>
            </a:pPr>
            <a:r>
              <a:rPr lang="en-GB" b="1" i="0" u="none" strike="noStrike" dirty="0">
                <a:solidFill>
                  <a:srgbClr val="000000"/>
                </a:solidFill>
                <a:effectLst/>
              </a:rPr>
              <a:t>Identified Gap</a:t>
            </a:r>
            <a:r>
              <a:rPr lang="en-GB" b="0" i="0" u="none" strike="noStrike" dirty="0">
                <a:solidFill>
                  <a:srgbClr val="000000"/>
                </a:solidFill>
                <a:effectLst/>
              </a:rPr>
              <a:t>:</a:t>
            </a:r>
          </a:p>
          <a:p>
            <a:pPr marL="742950" lvl="1" indent="-285750" algn="l">
              <a:buFont typeface="Arial" panose="020B0604020202020204" pitchFamily="34" charset="0"/>
              <a:buChar char="•"/>
            </a:pPr>
            <a:r>
              <a:rPr lang="en-GB" b="0" i="0" u="none" strike="noStrike" dirty="0">
                <a:solidFill>
                  <a:srgbClr val="000000"/>
                </a:solidFill>
                <a:effectLst/>
              </a:rPr>
              <a:t>Lack of personalized, scalable solutions that integrate machine learning with user-friendly interfaces.</a:t>
            </a:r>
          </a:p>
          <a:p>
            <a:pPr marL="742950" lvl="1" indent="-285750" algn="l">
              <a:buFont typeface="Arial" panose="020B0604020202020204" pitchFamily="34" charset="0"/>
              <a:buChar char="•"/>
            </a:pPr>
            <a:r>
              <a:rPr lang="en-GB" b="0" i="0" u="none" strike="noStrike" dirty="0">
                <a:solidFill>
                  <a:srgbClr val="000000"/>
                </a:solidFill>
                <a:effectLst/>
              </a:rPr>
              <a:t>Limited utilization of wearable and real-time health data in existing systems.</a:t>
            </a:r>
          </a:p>
          <a:p>
            <a:pPr algn="l"/>
            <a:r>
              <a:rPr lang="en-GB" b="1" i="0" u="none" strike="noStrike" dirty="0">
                <a:solidFill>
                  <a:srgbClr val="000000"/>
                </a:solidFill>
                <a:effectLst/>
              </a:rPr>
              <a:t>Look for Debate</a:t>
            </a:r>
          </a:p>
          <a:p>
            <a:pPr algn="l">
              <a:buFont typeface="Arial" panose="020B0604020202020204" pitchFamily="34" charset="0"/>
              <a:buChar char="•"/>
            </a:pPr>
            <a:r>
              <a:rPr lang="en-GB" b="1" i="0" u="none" strike="noStrike" dirty="0">
                <a:solidFill>
                  <a:srgbClr val="000000"/>
                </a:solidFill>
                <a:effectLst/>
              </a:rPr>
              <a:t>Debates Identified</a:t>
            </a:r>
            <a:r>
              <a:rPr lang="en-GB" b="0" i="0" u="none" strike="noStrike" dirty="0">
                <a:solidFill>
                  <a:srgbClr val="000000"/>
                </a:solidFill>
                <a:effectLst/>
              </a:rPr>
              <a:t>:</a:t>
            </a:r>
          </a:p>
          <a:p>
            <a:pPr marL="742950" lvl="1" indent="-285750" algn="l">
              <a:buFont typeface="Arial" panose="020B0604020202020204" pitchFamily="34" charset="0"/>
              <a:buChar char="•"/>
            </a:pPr>
            <a:r>
              <a:rPr lang="en-GB" b="0" i="0" u="none" strike="noStrike" dirty="0">
                <a:solidFill>
                  <a:srgbClr val="000000"/>
                </a:solidFill>
                <a:effectLst/>
              </a:rPr>
              <a:t>Effectiveness of generic vs. personalized fitness plans.</a:t>
            </a:r>
          </a:p>
          <a:p>
            <a:pPr marL="742950" lvl="1" indent="-285750" algn="l">
              <a:buFont typeface="Arial" panose="020B0604020202020204" pitchFamily="34" charset="0"/>
              <a:buChar char="•"/>
            </a:pPr>
            <a:r>
              <a:rPr lang="en-GB" b="0" i="0" u="none" strike="noStrike" dirty="0">
                <a:solidFill>
                  <a:srgbClr val="000000"/>
                </a:solidFill>
                <a:effectLst/>
              </a:rPr>
              <a:t>Privacy concerns in using personal health data for recommendations.</a:t>
            </a:r>
          </a:p>
          <a:p>
            <a:pPr marL="742950" lvl="1" indent="-285750" algn="l">
              <a:buFont typeface="Arial" panose="020B0604020202020204" pitchFamily="34" charset="0"/>
              <a:buChar char="•"/>
            </a:pPr>
            <a:r>
              <a:rPr lang="en-GB" b="0" i="0" u="none" strike="noStrike" dirty="0">
                <a:solidFill>
                  <a:srgbClr val="000000"/>
                </a:solidFill>
                <a:effectLst/>
              </a:rPr>
              <a:t>Challenges in balancing accuracy with user accessibility.</a:t>
            </a:r>
          </a:p>
          <a:p>
            <a:pPr marL="457200" lvl="1" indent="0" algn="l">
              <a:buNone/>
            </a:pPr>
            <a:endParaRPr lang="en-GB" dirty="0">
              <a:solidFill>
                <a:srgbClr val="000000"/>
              </a:solidFill>
            </a:endParaRPr>
          </a:p>
        </p:txBody>
      </p:sp>
      <p:pic>
        <p:nvPicPr>
          <p:cNvPr id="2" name="Picture 1" descr="A black and yellow sign with white text&#10;&#10;Description automatically generated">
            <a:extLst>
              <a:ext uri="{FF2B5EF4-FFF2-40B4-BE49-F238E27FC236}">
                <a16:creationId xmlns:a16="http://schemas.microsoft.com/office/drawing/2014/main" id="{E481449D-57D5-5247-4A77-F4147179E251}"/>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20588392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516DAF2-ACBB-55A4-CEE0-C21DB849A15C}"/>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4D72ABE5-4FC8-DC6E-1A65-1CE936351899}"/>
              </a:ext>
            </a:extLst>
          </p:cNvPr>
          <p:cNvSpPr>
            <a:spLocks noGrp="1"/>
          </p:cNvSpPr>
          <p:nvPr>
            <p:ph type="title"/>
          </p:nvPr>
        </p:nvSpPr>
        <p:spPr>
          <a:xfrm>
            <a:off x="5199742" y="715961"/>
            <a:ext cx="6477000" cy="1189037"/>
          </a:xfrm>
        </p:spPr>
        <p:txBody>
          <a:bodyPr>
            <a:normAutofit/>
          </a:bodyPr>
          <a:lstStyle/>
          <a:p>
            <a:r>
              <a:rPr lang="en-GB" dirty="0"/>
              <a:t>Literature Review (Previous Work)</a:t>
            </a:r>
            <a:endParaRPr lang="en-US" dirty="0"/>
          </a:p>
        </p:txBody>
      </p:sp>
      <p:sp>
        <p:nvSpPr>
          <p:cNvPr id="3" name="Text Placeholder 2">
            <a:extLst>
              <a:ext uri="{FF2B5EF4-FFF2-40B4-BE49-F238E27FC236}">
                <a16:creationId xmlns:a16="http://schemas.microsoft.com/office/drawing/2014/main" id="{4D655A8C-454F-F826-72AA-64765B3EF9EE}"/>
              </a:ext>
            </a:extLst>
          </p:cNvPr>
          <p:cNvSpPr>
            <a:spLocks noGrp="1"/>
          </p:cNvSpPr>
          <p:nvPr>
            <p:ph type="body" sz="quarter" idx="11"/>
          </p:nvPr>
        </p:nvSpPr>
        <p:spPr>
          <a:xfrm>
            <a:off x="5199742" y="1904998"/>
            <a:ext cx="6816549" cy="4388226"/>
          </a:xfrm>
        </p:spPr>
        <p:txBody>
          <a:bodyPr vert="horz" lIns="91440" tIns="45720" rIns="91440" bIns="45720" rtlCol="0" anchor="t">
            <a:normAutofit/>
          </a:bodyPr>
          <a:lstStyle/>
          <a:p>
            <a:pPr algn="l"/>
            <a:r>
              <a:rPr lang="en-GB" b="1" i="0" u="none" strike="noStrike" dirty="0">
                <a:solidFill>
                  <a:srgbClr val="000000"/>
                </a:solidFill>
                <a:effectLst/>
              </a:rPr>
              <a:t>Consistent in Reference</a:t>
            </a:r>
          </a:p>
          <a:p>
            <a:pPr algn="l">
              <a:buFont typeface="Arial" panose="020B0604020202020204" pitchFamily="34" charset="0"/>
              <a:buChar char="•"/>
            </a:pPr>
            <a:r>
              <a:rPr lang="en-GB" b="0" i="0" u="none" strike="noStrike" dirty="0">
                <a:solidFill>
                  <a:srgbClr val="000000"/>
                </a:solidFill>
                <a:effectLst/>
              </a:rPr>
              <a:t>Referenced foundational works:</a:t>
            </a:r>
          </a:p>
          <a:p>
            <a:pPr marL="742950" lvl="1" indent="-285750" algn="l">
              <a:buFont typeface="Arial" panose="020B0604020202020204" pitchFamily="34" charset="0"/>
              <a:buChar char="•"/>
            </a:pPr>
            <a:r>
              <a:rPr lang="en-GB" b="0" i="0" u="none" strike="noStrike" dirty="0">
                <a:solidFill>
                  <a:srgbClr val="000000"/>
                </a:solidFill>
                <a:effectLst/>
              </a:rPr>
              <a:t>WHO guidelines on physical activity and obesity management.</a:t>
            </a:r>
          </a:p>
          <a:p>
            <a:pPr marL="742950" lvl="1" indent="-285750" algn="l">
              <a:buFont typeface="Arial" panose="020B0604020202020204" pitchFamily="34" charset="0"/>
              <a:buChar char="•"/>
            </a:pPr>
            <a:r>
              <a:rPr lang="en-GB" b="0" i="0" u="none" strike="noStrike" dirty="0">
                <a:solidFill>
                  <a:srgbClr val="000000"/>
                </a:solidFill>
                <a:effectLst/>
              </a:rPr>
              <a:t>Studies on the application of machine learning in healthcare (Gradient Boosting, Random Forest).</a:t>
            </a:r>
          </a:p>
          <a:p>
            <a:pPr marL="742950" lvl="1" indent="-285750" algn="l">
              <a:buFont typeface="Arial" panose="020B0604020202020204" pitchFamily="34" charset="0"/>
              <a:buChar char="•"/>
            </a:pPr>
            <a:r>
              <a:rPr lang="en-GB" b="0" i="0" u="none" strike="noStrike" dirty="0">
                <a:solidFill>
                  <a:srgbClr val="000000"/>
                </a:solidFill>
                <a:effectLst/>
              </a:rPr>
              <a:t>Literature on user-centric web application design for health systems.</a:t>
            </a:r>
          </a:p>
        </p:txBody>
      </p:sp>
      <p:pic>
        <p:nvPicPr>
          <p:cNvPr id="2" name="Picture 1" descr="A black and yellow sign with white text&#10;&#10;Description automatically generated">
            <a:extLst>
              <a:ext uri="{FF2B5EF4-FFF2-40B4-BE49-F238E27FC236}">
                <a16:creationId xmlns:a16="http://schemas.microsoft.com/office/drawing/2014/main" id="{497AF217-9EE6-3947-1482-641C4C573FAF}"/>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2625388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1FB3BAF-FF81-6E57-F965-22D74C37424C}"/>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837C3B7A-DFF0-D40F-7581-D5DECD9A4625}"/>
              </a:ext>
            </a:extLst>
          </p:cNvPr>
          <p:cNvSpPr>
            <a:spLocks noGrp="1"/>
          </p:cNvSpPr>
          <p:nvPr>
            <p:ph type="title"/>
          </p:nvPr>
        </p:nvSpPr>
        <p:spPr>
          <a:xfrm>
            <a:off x="5199742" y="715961"/>
            <a:ext cx="6477000" cy="1189037"/>
          </a:xfrm>
        </p:spPr>
        <p:txBody>
          <a:bodyPr>
            <a:normAutofit/>
          </a:bodyPr>
          <a:lstStyle/>
          <a:p>
            <a:r>
              <a:rPr lang="en-GB" dirty="0"/>
              <a:t>Methodology (How)</a:t>
            </a:r>
            <a:endParaRPr lang="en-US" dirty="0"/>
          </a:p>
        </p:txBody>
      </p:sp>
      <p:pic>
        <p:nvPicPr>
          <p:cNvPr id="2" name="Picture 1" descr="A black and yellow sign with white text&#10;&#10;Description automatically generated">
            <a:extLst>
              <a:ext uri="{FF2B5EF4-FFF2-40B4-BE49-F238E27FC236}">
                <a16:creationId xmlns:a16="http://schemas.microsoft.com/office/drawing/2014/main" id="{59199D30-9945-02F7-35A2-AB76776CA789}"/>
              </a:ext>
            </a:extLst>
          </p:cNvPr>
          <p:cNvPicPr>
            <a:picLocks noChangeAspect="1"/>
          </p:cNvPicPr>
          <p:nvPr/>
        </p:nvPicPr>
        <p:blipFill>
          <a:blip r:embed="rId2"/>
          <a:stretch>
            <a:fillRect/>
          </a:stretch>
        </p:blipFill>
        <p:spPr>
          <a:xfrm>
            <a:off x="0" y="0"/>
            <a:ext cx="1855694" cy="695885"/>
          </a:xfrm>
          <a:prstGeom prst="rect">
            <a:avLst/>
          </a:prstGeom>
        </p:spPr>
      </p:pic>
      <p:sp>
        <p:nvSpPr>
          <p:cNvPr id="4" name="Text Placeholder 2">
            <a:extLst>
              <a:ext uri="{FF2B5EF4-FFF2-40B4-BE49-F238E27FC236}">
                <a16:creationId xmlns:a16="http://schemas.microsoft.com/office/drawing/2014/main" id="{53EA52C2-4361-42E8-BE3E-A0D3D7E13352}"/>
              </a:ext>
            </a:extLst>
          </p:cNvPr>
          <p:cNvSpPr txBox="1">
            <a:spLocks/>
          </p:cNvSpPr>
          <p:nvPr/>
        </p:nvSpPr>
        <p:spPr>
          <a:xfrm>
            <a:off x="5199742" y="1807286"/>
            <a:ext cx="5418268" cy="4193942"/>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1800" b="1" kern="1200">
                <a:solidFill>
                  <a:schemeClr val="bg1"/>
                </a:solidFill>
                <a:latin typeface="+mn-lt"/>
                <a:ea typeface="+mn-ea"/>
                <a:cs typeface="+mn-cs"/>
              </a:defRPr>
            </a:lvl1pPr>
            <a:lvl2pPr marL="228600" indent="-228600" algn="l" defTabSz="914400" rtl="0" eaLnBrk="1" latinLnBrk="0" hangingPunct="1">
              <a:lnSpc>
                <a:spcPct val="100000"/>
              </a:lnSpc>
              <a:spcBef>
                <a:spcPts val="1000"/>
              </a:spcBef>
              <a:buFont typeface="Arial" panose="020B0604020202020204" pitchFamily="34" charset="0"/>
              <a:buChar char="•"/>
              <a:defRPr sz="18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ts val="1080"/>
              </a:lnSpc>
              <a:spcAft>
                <a:spcPts val="0"/>
              </a:spcAft>
            </a:pPr>
            <a:r>
              <a:rPr lang="en-GB" dirty="0"/>
              <a:t>• Research Design</a:t>
            </a:r>
          </a:p>
          <a:p>
            <a:pPr fontAlgn="auto">
              <a:lnSpc>
                <a:spcPts val="1080"/>
              </a:lnSpc>
              <a:spcAft>
                <a:spcPts val="0"/>
              </a:spcAft>
            </a:pPr>
            <a:r>
              <a:rPr lang="en-GB" dirty="0"/>
              <a:t>• Model figures / Diagram</a:t>
            </a:r>
          </a:p>
          <a:p>
            <a:pPr fontAlgn="auto">
              <a:lnSpc>
                <a:spcPts val="1080"/>
              </a:lnSpc>
              <a:spcAft>
                <a:spcPts val="0"/>
              </a:spcAft>
            </a:pPr>
            <a:r>
              <a:rPr lang="en-GB" dirty="0"/>
              <a:t>• Data Selection</a:t>
            </a:r>
          </a:p>
          <a:p>
            <a:pPr fontAlgn="auto">
              <a:lnSpc>
                <a:spcPts val="1080"/>
              </a:lnSpc>
              <a:spcAft>
                <a:spcPts val="0"/>
              </a:spcAft>
            </a:pPr>
            <a:r>
              <a:rPr lang="en-GB" dirty="0"/>
              <a:t>• Collection Procedure</a:t>
            </a:r>
          </a:p>
          <a:p>
            <a:pPr fontAlgn="auto">
              <a:lnSpc>
                <a:spcPts val="1080"/>
              </a:lnSpc>
              <a:spcAft>
                <a:spcPts val="0"/>
              </a:spcAft>
            </a:pPr>
            <a:r>
              <a:rPr lang="en-GB" dirty="0"/>
              <a:t>• Algorithm (Step by Step)</a:t>
            </a:r>
          </a:p>
          <a:p>
            <a:pPr fontAlgn="auto">
              <a:lnSpc>
                <a:spcPts val="1080"/>
              </a:lnSpc>
              <a:spcAft>
                <a:spcPts val="0"/>
              </a:spcAft>
            </a:pPr>
            <a:r>
              <a:rPr lang="en-GB" dirty="0"/>
              <a:t>• Feature Selection &amp; Accuracy</a:t>
            </a:r>
          </a:p>
          <a:p>
            <a:pPr fontAlgn="auto">
              <a:lnSpc>
                <a:spcPts val="1080"/>
              </a:lnSpc>
              <a:spcAft>
                <a:spcPts val="0"/>
              </a:spcAft>
            </a:pPr>
            <a:r>
              <a:rPr lang="en-GB" dirty="0"/>
              <a:t>• Human Subject review (Ethnic Statement)</a:t>
            </a:r>
          </a:p>
          <a:p>
            <a:pPr fontAlgn="auto">
              <a:lnSpc>
                <a:spcPts val="1080"/>
              </a:lnSpc>
              <a:spcAft>
                <a:spcPts val="0"/>
              </a:spcAft>
            </a:pPr>
            <a:r>
              <a:rPr lang="en-GB" dirty="0"/>
              <a:t>• Cost and Funding</a:t>
            </a:r>
          </a:p>
          <a:p>
            <a:pPr fontAlgn="auto">
              <a:lnSpc>
                <a:spcPts val="1080"/>
              </a:lnSpc>
              <a:spcAft>
                <a:spcPts val="0"/>
              </a:spcAft>
            </a:pPr>
            <a:endParaRPr lang="en-GB" b="0" dirty="0">
              <a:solidFill>
                <a:srgbClr val="FFFFFF"/>
              </a:solidFill>
              <a:latin typeface="-webkit-standard"/>
            </a:endParaRPr>
          </a:p>
        </p:txBody>
      </p:sp>
    </p:spTree>
    <p:extLst>
      <p:ext uri="{BB962C8B-B14F-4D97-AF65-F5344CB8AC3E}">
        <p14:creationId xmlns:p14="http://schemas.microsoft.com/office/powerpoint/2010/main" val="34144346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58B51BF-780C-45D4-A1D0-32D55EA0F2B4}"/>
              </a:ext>
            </a:extLst>
          </p:cNvPr>
          <p:cNvSpPr>
            <a:spLocks noGrp="1"/>
          </p:cNvSpPr>
          <p:nvPr>
            <p:ph type="title"/>
          </p:nvPr>
        </p:nvSpPr>
        <p:spPr>
          <a:xfrm>
            <a:off x="761999" y="715963"/>
            <a:ext cx="6284259" cy="1189038"/>
          </a:xfrm>
        </p:spPr>
        <p:txBody>
          <a:bodyPr/>
          <a:lstStyle/>
          <a:p>
            <a:r>
              <a:rPr lang="en-US" dirty="0"/>
              <a:t>Research Methodology</a:t>
            </a:r>
          </a:p>
        </p:txBody>
      </p:sp>
      <p:sp>
        <p:nvSpPr>
          <p:cNvPr id="9219" name="Rectangle 8">
            <a:extLst>
              <a:ext uri="{FF2B5EF4-FFF2-40B4-BE49-F238E27FC236}">
                <a16:creationId xmlns:a16="http://schemas.microsoft.com/office/drawing/2014/main" id="{A17D04F1-4318-4DD6-B27E-D66AE4D426B2}"/>
              </a:ext>
            </a:extLst>
          </p:cNvPr>
          <p:cNvSpPr>
            <a:spLocks noGrp="1" noChangeArrowheads="1"/>
          </p:cNvSpPr>
          <p:nvPr>
            <p:ph type="body" sz="quarter" idx="11"/>
          </p:nvPr>
        </p:nvSpPr>
        <p:spPr>
          <a:xfrm>
            <a:off x="762000" y="1905000"/>
            <a:ext cx="5334000" cy="3276600"/>
          </a:xfrm>
        </p:spPr>
        <p:txBody>
          <a:bodyPr vert="horz" lIns="91440" tIns="45720" rIns="91440" bIns="45720" rtlCol="0" anchor="t">
            <a:normAutofit lnSpcReduction="10000"/>
          </a:bodyPr>
          <a:lstStyle/>
          <a:p>
            <a:r>
              <a:rPr lang="en-GB" dirty="0"/>
              <a:t>- Data Collection: Primary data via web forms, secondary data from the American Time Use Survey (ATUS).</a:t>
            </a:r>
          </a:p>
          <a:p>
            <a:endParaRPr lang="en-GB" dirty="0"/>
          </a:p>
          <a:p>
            <a:r>
              <a:rPr lang="en-GB" dirty="0"/>
              <a:t>- Machine Learning Models: Linear regression, Ridge regression, Random Forest, and Gradient Boosting to predict BMI.</a:t>
            </a:r>
          </a:p>
          <a:p>
            <a:endParaRPr lang="en-GB" dirty="0"/>
          </a:p>
          <a:p>
            <a:r>
              <a:rPr lang="en-GB" dirty="0"/>
              <a:t>- Web Development: Built using Python’s Django framework.</a:t>
            </a:r>
          </a:p>
        </p:txBody>
      </p:sp>
      <p:sp>
        <p:nvSpPr>
          <p:cNvPr id="5" name="Terminator 4">
            <a:extLst>
              <a:ext uri="{FF2B5EF4-FFF2-40B4-BE49-F238E27FC236}">
                <a16:creationId xmlns:a16="http://schemas.microsoft.com/office/drawing/2014/main" id="{44523534-1957-8DC8-7118-8F8B2BCF2657}"/>
              </a:ext>
            </a:extLst>
          </p:cNvPr>
          <p:cNvSpPr/>
          <p:nvPr/>
        </p:nvSpPr>
        <p:spPr>
          <a:xfrm>
            <a:off x="7046258" y="715963"/>
            <a:ext cx="2066211" cy="594519"/>
          </a:xfrm>
          <a:prstGeom prst="flowChartTerminator">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User Input</a:t>
            </a:r>
          </a:p>
        </p:txBody>
      </p:sp>
      <p:sp>
        <p:nvSpPr>
          <p:cNvPr id="6" name="Bent Arrow 5">
            <a:extLst>
              <a:ext uri="{FF2B5EF4-FFF2-40B4-BE49-F238E27FC236}">
                <a16:creationId xmlns:a16="http://schemas.microsoft.com/office/drawing/2014/main" id="{A3154042-4CEE-4F42-6FFA-6292F33C11EA}"/>
              </a:ext>
            </a:extLst>
          </p:cNvPr>
          <p:cNvSpPr/>
          <p:nvPr/>
        </p:nvSpPr>
        <p:spPr>
          <a:xfrm rot="5400000">
            <a:off x="9172103" y="864593"/>
            <a:ext cx="772510" cy="891778"/>
          </a:xfrm>
          <a:prstGeom prst="ben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Sequential Access Storage 6">
            <a:extLst>
              <a:ext uri="{FF2B5EF4-FFF2-40B4-BE49-F238E27FC236}">
                <a16:creationId xmlns:a16="http://schemas.microsoft.com/office/drawing/2014/main" id="{06F3C707-7456-20C6-BA48-E877F11E104E}"/>
              </a:ext>
            </a:extLst>
          </p:cNvPr>
          <p:cNvSpPr/>
          <p:nvPr/>
        </p:nvSpPr>
        <p:spPr>
          <a:xfrm>
            <a:off x="8729222" y="1696736"/>
            <a:ext cx="2312852" cy="1406681"/>
          </a:xfrm>
          <a:prstGeom prst="flowChartMagneticTap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Data Preprocessing</a:t>
            </a:r>
          </a:p>
        </p:txBody>
      </p:sp>
      <p:sp>
        <p:nvSpPr>
          <p:cNvPr id="8" name="Left-up Arrow 7">
            <a:extLst>
              <a:ext uri="{FF2B5EF4-FFF2-40B4-BE49-F238E27FC236}">
                <a16:creationId xmlns:a16="http://schemas.microsoft.com/office/drawing/2014/main" id="{33B3605E-3BDB-4C5B-C618-DCCA8522DFA4}"/>
              </a:ext>
            </a:extLst>
          </p:cNvPr>
          <p:cNvSpPr/>
          <p:nvPr/>
        </p:nvSpPr>
        <p:spPr>
          <a:xfrm>
            <a:off x="11015417" y="1675030"/>
            <a:ext cx="819807" cy="832945"/>
          </a:xfrm>
          <a:prstGeom prst="lef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Display 8">
            <a:extLst>
              <a:ext uri="{FF2B5EF4-FFF2-40B4-BE49-F238E27FC236}">
                <a16:creationId xmlns:a16="http://schemas.microsoft.com/office/drawing/2014/main" id="{C2E40C6A-4DC8-8BB3-AED5-D8B59901B5B1}"/>
              </a:ext>
            </a:extLst>
          </p:cNvPr>
          <p:cNvSpPr/>
          <p:nvPr/>
        </p:nvSpPr>
        <p:spPr>
          <a:xfrm rot="16200000">
            <a:off x="10920761" y="494541"/>
            <a:ext cx="1372328" cy="980773"/>
          </a:xfrm>
          <a:prstGeom prst="flowChartDisplay">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Model API</a:t>
            </a:r>
          </a:p>
        </p:txBody>
      </p:sp>
      <p:sp>
        <p:nvSpPr>
          <p:cNvPr id="13" name="U-turn Arrow 12">
            <a:extLst>
              <a:ext uri="{FF2B5EF4-FFF2-40B4-BE49-F238E27FC236}">
                <a16:creationId xmlns:a16="http://schemas.microsoft.com/office/drawing/2014/main" id="{A5F99F7D-4B54-67EA-C8E0-667C7EAF9A3E}"/>
              </a:ext>
            </a:extLst>
          </p:cNvPr>
          <p:cNvSpPr/>
          <p:nvPr/>
        </p:nvSpPr>
        <p:spPr>
          <a:xfrm rot="5400000" flipH="1">
            <a:off x="10926721" y="2505838"/>
            <a:ext cx="564165" cy="1299957"/>
          </a:xfrm>
          <a:prstGeom prst="utur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Double Wave 13">
            <a:extLst>
              <a:ext uri="{FF2B5EF4-FFF2-40B4-BE49-F238E27FC236}">
                <a16:creationId xmlns:a16="http://schemas.microsoft.com/office/drawing/2014/main" id="{C7C05E87-344A-E7CF-6523-85F21493D343}"/>
              </a:ext>
            </a:extLst>
          </p:cNvPr>
          <p:cNvSpPr/>
          <p:nvPr/>
        </p:nvSpPr>
        <p:spPr>
          <a:xfrm>
            <a:off x="8492614" y="3181166"/>
            <a:ext cx="2066211" cy="1124893"/>
          </a:xfrm>
          <a:prstGeom prst="doubleWav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Recommendation</a:t>
            </a:r>
          </a:p>
        </p:txBody>
      </p:sp>
      <p:sp>
        <p:nvSpPr>
          <p:cNvPr id="15" name="Can 14">
            <a:extLst>
              <a:ext uri="{FF2B5EF4-FFF2-40B4-BE49-F238E27FC236}">
                <a16:creationId xmlns:a16="http://schemas.microsoft.com/office/drawing/2014/main" id="{2E88FF43-00D2-4F26-EEF5-31D25422183A}"/>
              </a:ext>
            </a:extLst>
          </p:cNvPr>
          <p:cNvSpPr/>
          <p:nvPr/>
        </p:nvSpPr>
        <p:spPr>
          <a:xfrm>
            <a:off x="10639322" y="4280415"/>
            <a:ext cx="1457990" cy="1303699"/>
          </a:xfrm>
          <a:prstGeom prst="ca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Database</a:t>
            </a:r>
          </a:p>
        </p:txBody>
      </p:sp>
      <p:sp>
        <p:nvSpPr>
          <p:cNvPr id="16" name="Bent Up Arrow 15">
            <a:extLst>
              <a:ext uri="{FF2B5EF4-FFF2-40B4-BE49-F238E27FC236}">
                <a16:creationId xmlns:a16="http://schemas.microsoft.com/office/drawing/2014/main" id="{A1DD63C1-70D6-87E3-9BEF-1EAB4E2E5234}"/>
              </a:ext>
            </a:extLst>
          </p:cNvPr>
          <p:cNvSpPr/>
          <p:nvPr/>
        </p:nvSpPr>
        <p:spPr>
          <a:xfrm rot="5400000">
            <a:off x="9892504" y="4186279"/>
            <a:ext cx="1032908" cy="1046620"/>
          </a:xfrm>
          <a:prstGeom prst="ben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descr="A black and yellow sign with white text&#10;&#10;Description automatically generated">
            <a:extLst>
              <a:ext uri="{FF2B5EF4-FFF2-40B4-BE49-F238E27FC236}">
                <a16:creationId xmlns:a16="http://schemas.microsoft.com/office/drawing/2014/main" id="{66DF7BDB-2F8B-90BE-9D88-52600410840B}"/>
              </a:ext>
            </a:extLst>
          </p:cNvPr>
          <p:cNvPicPr>
            <a:picLocks noChangeAspect="1"/>
          </p:cNvPicPr>
          <p:nvPr/>
        </p:nvPicPr>
        <p:blipFill>
          <a:blip r:embed="rId3"/>
          <a:stretch>
            <a:fillRect/>
          </a:stretch>
        </p:blipFill>
        <p:spPr>
          <a:xfrm>
            <a:off x="0" y="0"/>
            <a:ext cx="1855694" cy="69588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FD9FE-B439-D432-D1E5-2A07D6C8F7B8}"/>
              </a:ext>
            </a:extLst>
          </p:cNvPr>
          <p:cNvSpPr>
            <a:spLocks noGrp="1"/>
          </p:cNvSpPr>
          <p:nvPr>
            <p:ph type="title"/>
          </p:nvPr>
        </p:nvSpPr>
        <p:spPr>
          <a:xfrm>
            <a:off x="762000" y="715963"/>
            <a:ext cx="6553200" cy="1189038"/>
          </a:xfrm>
        </p:spPr>
        <p:txBody>
          <a:bodyPr/>
          <a:lstStyle/>
          <a:p>
            <a:r>
              <a:rPr lang="en-US" dirty="0"/>
              <a:t>Research Implementation</a:t>
            </a:r>
          </a:p>
        </p:txBody>
      </p:sp>
      <p:sp>
        <p:nvSpPr>
          <p:cNvPr id="3" name="Text Placeholder 2">
            <a:extLst>
              <a:ext uri="{FF2B5EF4-FFF2-40B4-BE49-F238E27FC236}">
                <a16:creationId xmlns:a16="http://schemas.microsoft.com/office/drawing/2014/main" id="{BD2A5817-7325-0957-8146-CB9895164C8E}"/>
              </a:ext>
            </a:extLst>
          </p:cNvPr>
          <p:cNvSpPr>
            <a:spLocks noGrp="1"/>
          </p:cNvSpPr>
          <p:nvPr>
            <p:ph type="body" sz="quarter" idx="11"/>
          </p:nvPr>
        </p:nvSpPr>
        <p:spPr/>
        <p:txBody>
          <a:bodyPr/>
          <a:lstStyle/>
          <a:p>
            <a:r>
              <a:rPr lang="en-GB" dirty="0"/>
              <a:t>- Backend: Data collection and storage using Django forms.</a:t>
            </a:r>
          </a:p>
          <a:p>
            <a:endParaRPr lang="en-GB" dirty="0"/>
          </a:p>
          <a:p>
            <a:r>
              <a:rPr lang="en-GB" dirty="0"/>
              <a:t>- Machine Learning Integration: Models predict BMI based on user input, generating real-time recommendations.</a:t>
            </a:r>
          </a:p>
          <a:p>
            <a:endParaRPr lang="en-GB" dirty="0"/>
          </a:p>
          <a:p>
            <a:r>
              <a:rPr lang="en-GB" dirty="0"/>
              <a:t>- Frontend: User-friendly web interface providing personalized fitness and dietary plans.</a:t>
            </a:r>
          </a:p>
          <a:p>
            <a:endParaRPr lang="en-US" dirty="0"/>
          </a:p>
        </p:txBody>
      </p:sp>
      <p:sp>
        <p:nvSpPr>
          <p:cNvPr id="6" name="Pentagon 5">
            <a:extLst>
              <a:ext uri="{FF2B5EF4-FFF2-40B4-BE49-F238E27FC236}">
                <a16:creationId xmlns:a16="http://schemas.microsoft.com/office/drawing/2014/main" id="{D2294ED5-4182-37DC-CBA7-73A15DBD4C0E}"/>
              </a:ext>
            </a:extLst>
          </p:cNvPr>
          <p:cNvSpPr/>
          <p:nvPr/>
        </p:nvSpPr>
        <p:spPr>
          <a:xfrm>
            <a:off x="6466217" y="2721634"/>
            <a:ext cx="3536830" cy="707366"/>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Django ORM</a:t>
            </a:r>
          </a:p>
        </p:txBody>
      </p:sp>
      <p:sp>
        <p:nvSpPr>
          <p:cNvPr id="7" name="Left-up Arrow 6">
            <a:extLst>
              <a:ext uri="{FF2B5EF4-FFF2-40B4-BE49-F238E27FC236}">
                <a16:creationId xmlns:a16="http://schemas.microsoft.com/office/drawing/2014/main" id="{898B647F-14AA-D21B-93A9-F3977877805F}"/>
              </a:ext>
            </a:extLst>
          </p:cNvPr>
          <p:cNvSpPr/>
          <p:nvPr/>
        </p:nvSpPr>
        <p:spPr>
          <a:xfrm rot="16200000">
            <a:off x="9522295" y="2640863"/>
            <a:ext cx="724619" cy="1355785"/>
          </a:xfrm>
          <a:prstGeom prst="lef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ounded Rectangle 7">
            <a:extLst>
              <a:ext uri="{FF2B5EF4-FFF2-40B4-BE49-F238E27FC236}">
                <a16:creationId xmlns:a16="http://schemas.microsoft.com/office/drawing/2014/main" id="{268DCFC5-09D7-9468-E3E5-FF00C65C2742}"/>
              </a:ext>
            </a:extLst>
          </p:cNvPr>
          <p:cNvSpPr/>
          <p:nvPr/>
        </p:nvSpPr>
        <p:spPr>
          <a:xfrm>
            <a:off x="8557404" y="3649708"/>
            <a:ext cx="2691441" cy="119044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Django Template</a:t>
            </a:r>
          </a:p>
        </p:txBody>
      </p:sp>
      <p:sp>
        <p:nvSpPr>
          <p:cNvPr id="9" name="Striped Right Arrow 8">
            <a:extLst>
              <a:ext uri="{FF2B5EF4-FFF2-40B4-BE49-F238E27FC236}">
                <a16:creationId xmlns:a16="http://schemas.microsoft.com/office/drawing/2014/main" id="{C59FC624-B1F6-C451-7A1A-6CCD502F5E46}"/>
              </a:ext>
            </a:extLst>
          </p:cNvPr>
          <p:cNvSpPr/>
          <p:nvPr/>
        </p:nvSpPr>
        <p:spPr>
          <a:xfrm rot="8298168">
            <a:off x="8881877" y="2346340"/>
            <a:ext cx="1061201" cy="430562"/>
          </a:xfrm>
          <a:prstGeom prst="striped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lternative Process 9">
            <a:extLst>
              <a:ext uri="{FF2B5EF4-FFF2-40B4-BE49-F238E27FC236}">
                <a16:creationId xmlns:a16="http://schemas.microsoft.com/office/drawing/2014/main" id="{DA5442E5-7A59-688C-4409-AE3BBFF80C14}"/>
              </a:ext>
            </a:extLst>
          </p:cNvPr>
          <p:cNvSpPr/>
          <p:nvPr/>
        </p:nvSpPr>
        <p:spPr>
          <a:xfrm>
            <a:off x="9722073" y="1660160"/>
            <a:ext cx="1811547" cy="724619"/>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API</a:t>
            </a:r>
          </a:p>
        </p:txBody>
      </p:sp>
      <p:pic>
        <p:nvPicPr>
          <p:cNvPr id="11" name="Picture 10" descr="A black and yellow sign with white text&#10;&#10;Description automatically generated">
            <a:extLst>
              <a:ext uri="{FF2B5EF4-FFF2-40B4-BE49-F238E27FC236}">
                <a16:creationId xmlns:a16="http://schemas.microsoft.com/office/drawing/2014/main" id="{E9C54B37-30AB-14C0-81A8-52E8F26BAE2B}"/>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14976706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F9D72-0D41-CA0D-29B9-688718DC6E14}"/>
              </a:ext>
            </a:extLst>
          </p:cNvPr>
          <p:cNvSpPr>
            <a:spLocks noGrp="1"/>
          </p:cNvSpPr>
          <p:nvPr>
            <p:ph type="title"/>
          </p:nvPr>
        </p:nvSpPr>
        <p:spPr/>
        <p:txBody>
          <a:bodyPr/>
          <a:lstStyle/>
          <a:p>
            <a:r>
              <a:rPr lang="en-US" dirty="0"/>
              <a:t>Writing a Research Paper for Global Recognition</a:t>
            </a:r>
          </a:p>
        </p:txBody>
      </p:sp>
      <p:sp>
        <p:nvSpPr>
          <p:cNvPr id="4" name="Alternative Process 3">
            <a:extLst>
              <a:ext uri="{FF2B5EF4-FFF2-40B4-BE49-F238E27FC236}">
                <a16:creationId xmlns:a16="http://schemas.microsoft.com/office/drawing/2014/main" id="{8EAF02C3-5C48-8822-8DB4-C50FB466B277}"/>
              </a:ext>
            </a:extLst>
          </p:cNvPr>
          <p:cNvSpPr/>
          <p:nvPr/>
        </p:nvSpPr>
        <p:spPr>
          <a:xfrm>
            <a:off x="484094" y="2162287"/>
            <a:ext cx="2549562" cy="1266713"/>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Originality and Innovation</a:t>
            </a:r>
          </a:p>
        </p:txBody>
      </p:sp>
      <p:sp>
        <p:nvSpPr>
          <p:cNvPr id="5" name="Alternative Process 4">
            <a:extLst>
              <a:ext uri="{FF2B5EF4-FFF2-40B4-BE49-F238E27FC236}">
                <a16:creationId xmlns:a16="http://schemas.microsoft.com/office/drawing/2014/main" id="{461B4973-C761-BA17-BBAE-5572BB47743C}"/>
              </a:ext>
            </a:extLst>
          </p:cNvPr>
          <p:cNvSpPr/>
          <p:nvPr/>
        </p:nvSpPr>
        <p:spPr>
          <a:xfrm>
            <a:off x="3546438" y="2162287"/>
            <a:ext cx="2549562" cy="1266713"/>
          </a:xfrm>
          <a:prstGeom prst="flowChartAlternateProcess">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Rigorous Methodology</a:t>
            </a:r>
          </a:p>
        </p:txBody>
      </p:sp>
      <p:sp>
        <p:nvSpPr>
          <p:cNvPr id="6" name="Alternative Process 5">
            <a:extLst>
              <a:ext uri="{FF2B5EF4-FFF2-40B4-BE49-F238E27FC236}">
                <a16:creationId xmlns:a16="http://schemas.microsoft.com/office/drawing/2014/main" id="{70996A3C-44C7-8BDA-F03B-76C330A2D8B6}"/>
              </a:ext>
            </a:extLst>
          </p:cNvPr>
          <p:cNvSpPr/>
          <p:nvPr/>
        </p:nvSpPr>
        <p:spPr>
          <a:xfrm>
            <a:off x="6608782" y="2162287"/>
            <a:ext cx="2549562" cy="1266713"/>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Academic Quality</a:t>
            </a:r>
          </a:p>
        </p:txBody>
      </p:sp>
      <p:sp>
        <p:nvSpPr>
          <p:cNvPr id="7" name="Alternative Process 6">
            <a:extLst>
              <a:ext uri="{FF2B5EF4-FFF2-40B4-BE49-F238E27FC236}">
                <a16:creationId xmlns:a16="http://schemas.microsoft.com/office/drawing/2014/main" id="{0975AD2D-A307-B388-DBB0-7186E640D95A}"/>
              </a:ext>
            </a:extLst>
          </p:cNvPr>
          <p:cNvSpPr/>
          <p:nvPr/>
        </p:nvSpPr>
        <p:spPr>
          <a:xfrm>
            <a:off x="9671126" y="2162287"/>
            <a:ext cx="2549562" cy="1266713"/>
          </a:xfrm>
          <a:prstGeom prst="flowChartAlternateProcess">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Relevance and Practical Application</a:t>
            </a:r>
          </a:p>
        </p:txBody>
      </p:sp>
      <p:sp>
        <p:nvSpPr>
          <p:cNvPr id="8" name="Alternative Process 7">
            <a:extLst>
              <a:ext uri="{FF2B5EF4-FFF2-40B4-BE49-F238E27FC236}">
                <a16:creationId xmlns:a16="http://schemas.microsoft.com/office/drawing/2014/main" id="{1F6AE72D-8939-487A-69B5-10EA62B56EB5}"/>
              </a:ext>
            </a:extLst>
          </p:cNvPr>
          <p:cNvSpPr/>
          <p:nvPr/>
        </p:nvSpPr>
        <p:spPr>
          <a:xfrm>
            <a:off x="484094" y="4078941"/>
            <a:ext cx="2549562" cy="1266713"/>
          </a:xfrm>
          <a:prstGeom prst="flowChartAlternateProcess">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Collaboration and Recognition</a:t>
            </a:r>
          </a:p>
        </p:txBody>
      </p:sp>
      <p:sp>
        <p:nvSpPr>
          <p:cNvPr id="9" name="Alternative Process 8">
            <a:extLst>
              <a:ext uri="{FF2B5EF4-FFF2-40B4-BE49-F238E27FC236}">
                <a16:creationId xmlns:a16="http://schemas.microsoft.com/office/drawing/2014/main" id="{BA690F90-6EE9-CF1B-C26E-0C89C21D9E04}"/>
              </a:ext>
            </a:extLst>
          </p:cNvPr>
          <p:cNvSpPr/>
          <p:nvPr/>
        </p:nvSpPr>
        <p:spPr>
          <a:xfrm>
            <a:off x="3546438" y="4078941"/>
            <a:ext cx="2549562" cy="1266713"/>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Dissemination and Visibility</a:t>
            </a:r>
          </a:p>
        </p:txBody>
      </p:sp>
      <p:sp>
        <p:nvSpPr>
          <p:cNvPr id="10" name="Alternative Process 9">
            <a:extLst>
              <a:ext uri="{FF2B5EF4-FFF2-40B4-BE49-F238E27FC236}">
                <a16:creationId xmlns:a16="http://schemas.microsoft.com/office/drawing/2014/main" id="{AFE3624F-3E1D-4C86-659A-1D88B5AB07E8}"/>
              </a:ext>
            </a:extLst>
          </p:cNvPr>
          <p:cNvSpPr/>
          <p:nvPr/>
        </p:nvSpPr>
        <p:spPr>
          <a:xfrm>
            <a:off x="6608782" y="4081629"/>
            <a:ext cx="2549562" cy="1266713"/>
          </a:xfrm>
          <a:prstGeom prst="flowChartAlternateProcess">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Impact Metrics</a:t>
            </a:r>
          </a:p>
        </p:txBody>
      </p:sp>
    </p:spTree>
    <p:extLst>
      <p:ext uri="{BB962C8B-B14F-4D97-AF65-F5344CB8AC3E}">
        <p14:creationId xmlns:p14="http://schemas.microsoft.com/office/powerpoint/2010/main" val="1592396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C4C48F2-F820-2960-0A47-A70F32D77854}"/>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0A128775-BCC6-3C15-C75A-0E99790700E3}"/>
              </a:ext>
            </a:extLst>
          </p:cNvPr>
          <p:cNvSpPr>
            <a:spLocks noGrp="1"/>
          </p:cNvSpPr>
          <p:nvPr>
            <p:ph type="title"/>
          </p:nvPr>
        </p:nvSpPr>
        <p:spPr>
          <a:xfrm>
            <a:off x="5199742" y="715961"/>
            <a:ext cx="6477000" cy="1189037"/>
          </a:xfrm>
        </p:spPr>
        <p:txBody>
          <a:bodyPr>
            <a:normAutofit/>
          </a:bodyPr>
          <a:lstStyle/>
          <a:p>
            <a:r>
              <a:rPr lang="en-GB" dirty="0"/>
              <a:t>Preliminary (Result)</a:t>
            </a:r>
            <a:endParaRPr lang="en-US" dirty="0"/>
          </a:p>
        </p:txBody>
      </p:sp>
      <p:pic>
        <p:nvPicPr>
          <p:cNvPr id="2" name="Picture 1" descr="A black and yellow sign with white text&#10;&#10;Description automatically generated">
            <a:extLst>
              <a:ext uri="{FF2B5EF4-FFF2-40B4-BE49-F238E27FC236}">
                <a16:creationId xmlns:a16="http://schemas.microsoft.com/office/drawing/2014/main" id="{B46CE3AD-5172-2939-8D0D-D365F06A22A0}"/>
              </a:ext>
            </a:extLst>
          </p:cNvPr>
          <p:cNvPicPr>
            <a:picLocks noChangeAspect="1"/>
          </p:cNvPicPr>
          <p:nvPr/>
        </p:nvPicPr>
        <p:blipFill>
          <a:blip r:embed="rId2"/>
          <a:stretch>
            <a:fillRect/>
          </a:stretch>
        </p:blipFill>
        <p:spPr>
          <a:xfrm>
            <a:off x="0" y="0"/>
            <a:ext cx="1855694" cy="695885"/>
          </a:xfrm>
          <a:prstGeom prst="rect">
            <a:avLst/>
          </a:prstGeom>
        </p:spPr>
      </p:pic>
      <p:sp>
        <p:nvSpPr>
          <p:cNvPr id="3" name="Text Placeholder 2">
            <a:extLst>
              <a:ext uri="{FF2B5EF4-FFF2-40B4-BE49-F238E27FC236}">
                <a16:creationId xmlns:a16="http://schemas.microsoft.com/office/drawing/2014/main" id="{F1C62826-7486-51D8-C762-4E048964BD1A}"/>
              </a:ext>
            </a:extLst>
          </p:cNvPr>
          <p:cNvSpPr txBox="1">
            <a:spLocks/>
          </p:cNvSpPr>
          <p:nvPr/>
        </p:nvSpPr>
        <p:spPr>
          <a:xfrm>
            <a:off x="5199742" y="1807286"/>
            <a:ext cx="5418268" cy="4193942"/>
          </a:xfrm>
          <a:prstGeom prst="rect">
            <a:avLst/>
          </a:prstGeom>
        </p:spPr>
        <p:txBody>
          <a:bodyPr/>
          <a:lstStyle>
            <a:lvl1pPr marL="0" indent="0" algn="l" defTabSz="914400" rtl="0" eaLnBrk="1" latinLnBrk="0" hangingPunct="1">
              <a:lnSpc>
                <a:spcPct val="100000"/>
              </a:lnSpc>
              <a:spcBef>
                <a:spcPts val="1000"/>
              </a:spcBef>
              <a:buFont typeface="Arial" panose="020B0604020202020204" pitchFamily="34" charset="0"/>
              <a:buNone/>
              <a:defRPr sz="1800" b="1" kern="1200">
                <a:solidFill>
                  <a:schemeClr val="bg1"/>
                </a:solidFill>
                <a:latin typeface="+mn-lt"/>
                <a:ea typeface="+mn-ea"/>
                <a:cs typeface="+mn-cs"/>
              </a:defRPr>
            </a:lvl1pPr>
            <a:lvl2pPr marL="228600" indent="-228600" algn="l" defTabSz="914400" rtl="0" eaLnBrk="1" latinLnBrk="0" hangingPunct="1">
              <a:lnSpc>
                <a:spcPct val="100000"/>
              </a:lnSpc>
              <a:spcBef>
                <a:spcPts val="1000"/>
              </a:spcBef>
              <a:buFont typeface="Arial" panose="020B0604020202020204" pitchFamily="34" charset="0"/>
              <a:buChar char="•"/>
              <a:defRPr sz="18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ts val="1080"/>
              </a:lnSpc>
              <a:spcAft>
                <a:spcPts val="0"/>
              </a:spcAft>
            </a:pPr>
            <a:r>
              <a:rPr lang="en-GB" dirty="0"/>
              <a:t>Preliminary Date (Result Section)</a:t>
            </a:r>
          </a:p>
          <a:p>
            <a:pPr fontAlgn="auto">
              <a:lnSpc>
                <a:spcPts val="1080"/>
              </a:lnSpc>
              <a:spcAft>
                <a:spcPts val="0"/>
              </a:spcAft>
            </a:pPr>
            <a:r>
              <a:rPr lang="en-GB" dirty="0"/>
              <a:t>• What?</a:t>
            </a:r>
          </a:p>
          <a:p>
            <a:pPr fontAlgn="auto">
              <a:lnSpc>
                <a:spcPts val="1080"/>
              </a:lnSpc>
              <a:spcAft>
                <a:spcPts val="0"/>
              </a:spcAft>
            </a:pPr>
            <a:r>
              <a:rPr lang="en-GB" dirty="0"/>
              <a:t>• Evidence of Importance</a:t>
            </a:r>
          </a:p>
          <a:p>
            <a:pPr fontAlgn="auto">
              <a:lnSpc>
                <a:spcPts val="1080"/>
              </a:lnSpc>
              <a:spcAft>
                <a:spcPts val="0"/>
              </a:spcAft>
            </a:pPr>
            <a:r>
              <a:rPr lang="en-GB" dirty="0"/>
              <a:t>• Informed Methodology</a:t>
            </a:r>
          </a:p>
          <a:p>
            <a:pPr fontAlgn="auto">
              <a:lnSpc>
                <a:spcPts val="1080"/>
              </a:lnSpc>
              <a:spcAft>
                <a:spcPts val="0"/>
              </a:spcAft>
            </a:pPr>
            <a:r>
              <a:rPr lang="en-GB" dirty="0"/>
              <a:t>• Preliminary findings</a:t>
            </a:r>
          </a:p>
          <a:p>
            <a:pPr fontAlgn="auto">
              <a:lnSpc>
                <a:spcPts val="1080"/>
              </a:lnSpc>
              <a:spcAft>
                <a:spcPts val="0"/>
              </a:spcAft>
            </a:pPr>
            <a:r>
              <a:rPr lang="en-GB" dirty="0"/>
              <a:t>• Comparison of result with Base paper</a:t>
            </a:r>
          </a:p>
          <a:p>
            <a:pPr fontAlgn="auto">
              <a:lnSpc>
                <a:spcPts val="1080"/>
              </a:lnSpc>
              <a:spcAft>
                <a:spcPts val="0"/>
              </a:spcAft>
            </a:pPr>
            <a:r>
              <a:rPr lang="en-GB" dirty="0"/>
              <a:t>• Relationship &amp; Impotent Category</a:t>
            </a:r>
          </a:p>
          <a:p>
            <a:pPr fontAlgn="auto">
              <a:lnSpc>
                <a:spcPts val="1080"/>
              </a:lnSpc>
              <a:spcAft>
                <a:spcPts val="0"/>
              </a:spcAft>
            </a:pPr>
            <a:endParaRPr lang="en-GB" dirty="0"/>
          </a:p>
          <a:p>
            <a:pPr fontAlgn="auto">
              <a:lnSpc>
                <a:spcPts val="1080"/>
              </a:lnSpc>
              <a:spcAft>
                <a:spcPts val="0"/>
              </a:spcAft>
            </a:pPr>
            <a:endParaRPr lang="en-GB" b="0" dirty="0">
              <a:solidFill>
                <a:srgbClr val="FFFFFF"/>
              </a:solidFill>
              <a:latin typeface="-webkit-standard"/>
            </a:endParaRPr>
          </a:p>
        </p:txBody>
      </p:sp>
    </p:spTree>
    <p:extLst>
      <p:ext uri="{BB962C8B-B14F-4D97-AF65-F5344CB8AC3E}">
        <p14:creationId xmlns:p14="http://schemas.microsoft.com/office/powerpoint/2010/main" val="23013606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7FA9CB9-7433-29CD-7A8C-D549FCA2D95D}"/>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192DBA40-7480-1009-3885-EA98A13BFED7}"/>
              </a:ext>
            </a:extLst>
          </p:cNvPr>
          <p:cNvSpPr>
            <a:spLocks noGrp="1"/>
          </p:cNvSpPr>
          <p:nvPr>
            <p:ph type="title"/>
          </p:nvPr>
        </p:nvSpPr>
        <p:spPr>
          <a:xfrm>
            <a:off x="5199742" y="715961"/>
            <a:ext cx="6477000" cy="1189037"/>
          </a:xfrm>
        </p:spPr>
        <p:txBody>
          <a:bodyPr>
            <a:normAutofit/>
          </a:bodyPr>
          <a:lstStyle/>
          <a:p>
            <a:r>
              <a:rPr lang="en-GB" dirty="0"/>
              <a:t>Result</a:t>
            </a:r>
            <a:endParaRPr lang="en-US" dirty="0"/>
          </a:p>
        </p:txBody>
      </p:sp>
      <p:sp>
        <p:nvSpPr>
          <p:cNvPr id="3" name="Text Placeholder 2">
            <a:extLst>
              <a:ext uri="{FF2B5EF4-FFF2-40B4-BE49-F238E27FC236}">
                <a16:creationId xmlns:a16="http://schemas.microsoft.com/office/drawing/2014/main" id="{4F3F5F35-43FC-6DA0-1AC7-15B8E9B7ABEA}"/>
              </a:ext>
            </a:extLst>
          </p:cNvPr>
          <p:cNvSpPr>
            <a:spLocks noGrp="1"/>
          </p:cNvSpPr>
          <p:nvPr>
            <p:ph type="body" sz="quarter" idx="11"/>
          </p:nvPr>
        </p:nvSpPr>
        <p:spPr>
          <a:xfrm>
            <a:off x="5199742" y="1904998"/>
            <a:ext cx="6816549" cy="4388226"/>
          </a:xfrm>
        </p:spPr>
        <p:txBody>
          <a:bodyPr vert="horz" lIns="91440" tIns="45720" rIns="91440" bIns="45720" rtlCol="0" anchor="t">
            <a:normAutofit fontScale="92500"/>
          </a:bodyPr>
          <a:lstStyle/>
          <a:p>
            <a:pPr algn="l"/>
            <a:r>
              <a:rPr lang="en-GB" b="1" i="0" u="none" strike="noStrike" dirty="0">
                <a:solidFill>
                  <a:srgbClr val="000000"/>
                </a:solidFill>
                <a:effectLst/>
              </a:rPr>
              <a:t>1. What?</a:t>
            </a:r>
          </a:p>
          <a:p>
            <a:pPr algn="l">
              <a:buFont typeface="Arial" panose="020B0604020202020204" pitchFamily="34" charset="0"/>
              <a:buChar char="•"/>
            </a:pPr>
            <a:r>
              <a:rPr lang="en-GB" b="0" i="0" u="none" strike="noStrike" dirty="0">
                <a:solidFill>
                  <a:srgbClr val="000000"/>
                </a:solidFill>
                <a:effectLst/>
              </a:rPr>
              <a:t>Development of a </a:t>
            </a:r>
            <a:r>
              <a:rPr lang="en-GB" b="1" i="0" u="none" strike="noStrike" dirty="0">
                <a:solidFill>
                  <a:srgbClr val="000000"/>
                </a:solidFill>
                <a:effectLst/>
              </a:rPr>
              <a:t>data-driven personalized fitness web application</a:t>
            </a:r>
            <a:r>
              <a:rPr lang="en-GB" b="0" i="0" u="none" strike="noStrike" dirty="0">
                <a:solidFill>
                  <a:srgbClr val="000000"/>
                </a:solidFill>
                <a:effectLst/>
              </a:rPr>
              <a:t> using Django and machine learning.</a:t>
            </a:r>
          </a:p>
          <a:p>
            <a:pPr algn="l">
              <a:buFont typeface="Arial" panose="020B0604020202020204" pitchFamily="34" charset="0"/>
              <a:buChar char="•"/>
            </a:pPr>
            <a:r>
              <a:rPr lang="en-GB" b="0" i="0" u="none" strike="noStrike" dirty="0">
                <a:solidFill>
                  <a:srgbClr val="000000"/>
                </a:solidFill>
                <a:effectLst/>
              </a:rPr>
              <a:t>Focus on </a:t>
            </a:r>
            <a:r>
              <a:rPr lang="en-GB" b="1" i="0" u="none" strike="noStrike" dirty="0">
                <a:solidFill>
                  <a:srgbClr val="000000"/>
                </a:solidFill>
                <a:effectLst/>
              </a:rPr>
              <a:t>BMI prediction</a:t>
            </a:r>
            <a:r>
              <a:rPr lang="en-GB" b="0" i="0" u="none" strike="noStrike" dirty="0">
                <a:solidFill>
                  <a:srgbClr val="000000"/>
                </a:solidFill>
                <a:effectLst/>
              </a:rPr>
              <a:t> and personalized recommendations for obese and sedentary individuals.</a:t>
            </a:r>
          </a:p>
          <a:p>
            <a:pPr algn="l">
              <a:buFont typeface="Arial" panose="020B0604020202020204" pitchFamily="34" charset="0"/>
              <a:buChar char="•"/>
            </a:pPr>
            <a:endParaRPr lang="en-GB" b="0" dirty="0">
              <a:solidFill>
                <a:srgbClr val="000000"/>
              </a:solidFill>
            </a:endParaRPr>
          </a:p>
          <a:p>
            <a:pPr algn="l"/>
            <a:r>
              <a:rPr lang="en-GB" b="1" i="0" u="none" strike="noStrike" dirty="0">
                <a:solidFill>
                  <a:srgbClr val="000000"/>
                </a:solidFill>
                <a:effectLst/>
              </a:rPr>
              <a:t>2. Evidence of Importance</a:t>
            </a:r>
          </a:p>
          <a:p>
            <a:pPr algn="l">
              <a:buFont typeface="Arial" panose="020B0604020202020204" pitchFamily="34" charset="0"/>
              <a:buChar char="•"/>
            </a:pPr>
            <a:r>
              <a:rPr lang="en-GB" b="1" i="0" u="none" strike="noStrike" dirty="0">
                <a:solidFill>
                  <a:srgbClr val="000000"/>
                </a:solidFill>
                <a:effectLst/>
              </a:rPr>
              <a:t>Global Relevance</a:t>
            </a:r>
            <a:r>
              <a:rPr lang="en-GB" b="0" i="0" u="none" strike="noStrike" dirty="0">
                <a:solidFill>
                  <a:srgbClr val="000000"/>
                </a:solidFill>
                <a:effectLst/>
              </a:rPr>
              <a:t>: Obesity and sedentary lifestyles contribute to chronic health issues such as cardiovascular diseases and diabetes.</a:t>
            </a:r>
          </a:p>
          <a:p>
            <a:pPr algn="l">
              <a:buFont typeface="Arial" panose="020B0604020202020204" pitchFamily="34" charset="0"/>
              <a:buChar char="•"/>
            </a:pPr>
            <a:r>
              <a:rPr lang="en-GB" b="1" i="0" u="none" strike="noStrike" dirty="0">
                <a:solidFill>
                  <a:srgbClr val="000000"/>
                </a:solidFill>
                <a:effectLst/>
              </a:rPr>
              <a:t>User Need</a:t>
            </a:r>
            <a:r>
              <a:rPr lang="en-GB" b="0" i="0" u="none" strike="noStrike" dirty="0">
                <a:solidFill>
                  <a:srgbClr val="000000"/>
                </a:solidFill>
                <a:effectLst/>
              </a:rPr>
              <a:t>: Traditional fitness plans fail to meet individual requirements, leading to low adherence.</a:t>
            </a:r>
          </a:p>
          <a:p>
            <a:pPr algn="l">
              <a:buFont typeface="Arial" panose="020B0604020202020204" pitchFamily="34" charset="0"/>
              <a:buChar char="•"/>
            </a:pPr>
            <a:r>
              <a:rPr lang="en-GB" b="1" i="0" u="none" strike="noStrike" dirty="0">
                <a:solidFill>
                  <a:srgbClr val="000000"/>
                </a:solidFill>
                <a:effectLst/>
              </a:rPr>
              <a:t>Application Impact</a:t>
            </a:r>
            <a:r>
              <a:rPr lang="en-GB" b="0" i="0" u="none" strike="noStrike" dirty="0">
                <a:solidFill>
                  <a:srgbClr val="000000"/>
                </a:solidFill>
                <a:effectLst/>
              </a:rPr>
              <a:t>: The system offers personalized, scalable solutions for improved health outcomes.</a:t>
            </a:r>
          </a:p>
          <a:p>
            <a:pPr algn="l">
              <a:buFont typeface="Arial" panose="020B0604020202020204" pitchFamily="34" charset="0"/>
              <a:buChar char="•"/>
            </a:pPr>
            <a:endParaRPr lang="en-GB" b="0" i="0" u="none" strike="noStrike" dirty="0">
              <a:solidFill>
                <a:srgbClr val="000000"/>
              </a:solidFill>
              <a:effectLst/>
            </a:endParaRPr>
          </a:p>
        </p:txBody>
      </p:sp>
      <p:pic>
        <p:nvPicPr>
          <p:cNvPr id="2" name="Picture 1" descr="A black and yellow sign with white text&#10;&#10;Description automatically generated">
            <a:extLst>
              <a:ext uri="{FF2B5EF4-FFF2-40B4-BE49-F238E27FC236}">
                <a16:creationId xmlns:a16="http://schemas.microsoft.com/office/drawing/2014/main" id="{1415F297-2278-AE30-9034-96701643F0F6}"/>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22961009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DCB718A-ECA6-F596-D76A-6ABBFB4BB6E7}"/>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C56EE8AE-7F8F-C3FD-F8E6-2BD8517684A9}"/>
              </a:ext>
            </a:extLst>
          </p:cNvPr>
          <p:cNvSpPr>
            <a:spLocks noGrp="1"/>
          </p:cNvSpPr>
          <p:nvPr>
            <p:ph type="title"/>
          </p:nvPr>
        </p:nvSpPr>
        <p:spPr>
          <a:xfrm>
            <a:off x="5199742" y="715961"/>
            <a:ext cx="6477000" cy="1189037"/>
          </a:xfrm>
        </p:spPr>
        <p:txBody>
          <a:bodyPr>
            <a:normAutofit/>
          </a:bodyPr>
          <a:lstStyle/>
          <a:p>
            <a:r>
              <a:rPr lang="en-GB" dirty="0"/>
              <a:t>Result</a:t>
            </a:r>
            <a:endParaRPr lang="en-US" dirty="0"/>
          </a:p>
        </p:txBody>
      </p:sp>
      <p:sp>
        <p:nvSpPr>
          <p:cNvPr id="3" name="Text Placeholder 2">
            <a:extLst>
              <a:ext uri="{FF2B5EF4-FFF2-40B4-BE49-F238E27FC236}">
                <a16:creationId xmlns:a16="http://schemas.microsoft.com/office/drawing/2014/main" id="{40C3A35B-AC92-3BD1-D877-2C6D72989B2B}"/>
              </a:ext>
            </a:extLst>
          </p:cNvPr>
          <p:cNvSpPr>
            <a:spLocks noGrp="1"/>
          </p:cNvSpPr>
          <p:nvPr>
            <p:ph type="body" sz="quarter" idx="11"/>
          </p:nvPr>
        </p:nvSpPr>
        <p:spPr>
          <a:xfrm>
            <a:off x="5199742" y="1904998"/>
            <a:ext cx="6816549" cy="4388226"/>
          </a:xfrm>
        </p:spPr>
        <p:txBody>
          <a:bodyPr vert="horz" lIns="91440" tIns="45720" rIns="91440" bIns="45720" rtlCol="0" anchor="t">
            <a:normAutofit fontScale="92500"/>
          </a:bodyPr>
          <a:lstStyle/>
          <a:p>
            <a:pPr algn="l"/>
            <a:r>
              <a:rPr lang="en-GB" b="1" i="0" u="none" strike="noStrike" dirty="0">
                <a:solidFill>
                  <a:srgbClr val="000000"/>
                </a:solidFill>
                <a:effectLst/>
              </a:rPr>
              <a:t>1. What?</a:t>
            </a:r>
          </a:p>
          <a:p>
            <a:pPr algn="l">
              <a:buFont typeface="Arial" panose="020B0604020202020204" pitchFamily="34" charset="0"/>
              <a:buChar char="•"/>
            </a:pPr>
            <a:r>
              <a:rPr lang="en-GB" b="0" i="0" u="none" strike="noStrike" dirty="0">
                <a:solidFill>
                  <a:srgbClr val="000000"/>
                </a:solidFill>
                <a:effectLst/>
              </a:rPr>
              <a:t>Development of a </a:t>
            </a:r>
            <a:r>
              <a:rPr lang="en-GB" b="1" i="0" u="none" strike="noStrike" dirty="0">
                <a:solidFill>
                  <a:srgbClr val="000000"/>
                </a:solidFill>
                <a:effectLst/>
              </a:rPr>
              <a:t>data-driven personalized fitness web application</a:t>
            </a:r>
            <a:r>
              <a:rPr lang="en-GB" b="0" i="0" u="none" strike="noStrike" dirty="0">
                <a:solidFill>
                  <a:srgbClr val="000000"/>
                </a:solidFill>
                <a:effectLst/>
              </a:rPr>
              <a:t> using Django and machine learning.</a:t>
            </a:r>
          </a:p>
          <a:p>
            <a:pPr algn="l">
              <a:buFont typeface="Arial" panose="020B0604020202020204" pitchFamily="34" charset="0"/>
              <a:buChar char="•"/>
            </a:pPr>
            <a:r>
              <a:rPr lang="en-GB" b="0" i="0" u="none" strike="noStrike" dirty="0">
                <a:solidFill>
                  <a:srgbClr val="000000"/>
                </a:solidFill>
                <a:effectLst/>
              </a:rPr>
              <a:t>Focus on </a:t>
            </a:r>
            <a:r>
              <a:rPr lang="en-GB" b="1" i="0" u="none" strike="noStrike" dirty="0">
                <a:solidFill>
                  <a:srgbClr val="000000"/>
                </a:solidFill>
                <a:effectLst/>
              </a:rPr>
              <a:t>BMI prediction</a:t>
            </a:r>
            <a:r>
              <a:rPr lang="en-GB" b="0" i="0" u="none" strike="noStrike" dirty="0">
                <a:solidFill>
                  <a:srgbClr val="000000"/>
                </a:solidFill>
                <a:effectLst/>
              </a:rPr>
              <a:t> and personalized recommendations for obese and sedentary individuals.</a:t>
            </a:r>
          </a:p>
          <a:p>
            <a:pPr algn="l">
              <a:buFont typeface="Arial" panose="020B0604020202020204" pitchFamily="34" charset="0"/>
              <a:buChar char="•"/>
            </a:pPr>
            <a:endParaRPr lang="en-GB" b="0" dirty="0">
              <a:solidFill>
                <a:srgbClr val="000000"/>
              </a:solidFill>
            </a:endParaRPr>
          </a:p>
          <a:p>
            <a:pPr algn="l"/>
            <a:r>
              <a:rPr lang="en-GB" b="1" i="0" u="none" strike="noStrike" dirty="0">
                <a:solidFill>
                  <a:srgbClr val="000000"/>
                </a:solidFill>
                <a:effectLst/>
              </a:rPr>
              <a:t>2. Evidence of Importance</a:t>
            </a:r>
          </a:p>
          <a:p>
            <a:pPr algn="l">
              <a:buFont typeface="Arial" panose="020B0604020202020204" pitchFamily="34" charset="0"/>
              <a:buChar char="•"/>
            </a:pPr>
            <a:r>
              <a:rPr lang="en-GB" b="1" i="0" u="none" strike="noStrike" dirty="0">
                <a:solidFill>
                  <a:srgbClr val="000000"/>
                </a:solidFill>
                <a:effectLst/>
              </a:rPr>
              <a:t>Global Relevance</a:t>
            </a:r>
            <a:r>
              <a:rPr lang="en-GB" b="0" i="0" u="none" strike="noStrike" dirty="0">
                <a:solidFill>
                  <a:srgbClr val="000000"/>
                </a:solidFill>
                <a:effectLst/>
              </a:rPr>
              <a:t>: Obesity and sedentary lifestyles contribute to chronic health issues such as cardiovascular diseases and diabetes.</a:t>
            </a:r>
          </a:p>
          <a:p>
            <a:pPr algn="l">
              <a:buFont typeface="Arial" panose="020B0604020202020204" pitchFamily="34" charset="0"/>
              <a:buChar char="•"/>
            </a:pPr>
            <a:r>
              <a:rPr lang="en-GB" b="1" i="0" u="none" strike="noStrike" dirty="0">
                <a:solidFill>
                  <a:srgbClr val="000000"/>
                </a:solidFill>
                <a:effectLst/>
              </a:rPr>
              <a:t>User Need</a:t>
            </a:r>
            <a:r>
              <a:rPr lang="en-GB" b="0" i="0" u="none" strike="noStrike" dirty="0">
                <a:solidFill>
                  <a:srgbClr val="000000"/>
                </a:solidFill>
                <a:effectLst/>
              </a:rPr>
              <a:t>: Traditional fitness plans fail to meet individual requirements, leading to low adherence.</a:t>
            </a:r>
          </a:p>
          <a:p>
            <a:pPr algn="l">
              <a:buFont typeface="Arial" panose="020B0604020202020204" pitchFamily="34" charset="0"/>
              <a:buChar char="•"/>
            </a:pPr>
            <a:r>
              <a:rPr lang="en-GB" b="1" i="0" u="none" strike="noStrike" dirty="0">
                <a:solidFill>
                  <a:srgbClr val="000000"/>
                </a:solidFill>
                <a:effectLst/>
              </a:rPr>
              <a:t>Application Impact</a:t>
            </a:r>
            <a:r>
              <a:rPr lang="en-GB" b="0" i="0" u="none" strike="noStrike" dirty="0">
                <a:solidFill>
                  <a:srgbClr val="000000"/>
                </a:solidFill>
                <a:effectLst/>
              </a:rPr>
              <a:t>: The system offers personalized, scalable solutions for improved health outcomes.</a:t>
            </a:r>
          </a:p>
          <a:p>
            <a:pPr algn="l">
              <a:buFont typeface="Arial" panose="020B0604020202020204" pitchFamily="34" charset="0"/>
              <a:buChar char="•"/>
            </a:pPr>
            <a:endParaRPr lang="en-GB" b="0" i="0" u="none" strike="noStrike" dirty="0">
              <a:solidFill>
                <a:srgbClr val="000000"/>
              </a:solidFill>
              <a:effectLst/>
            </a:endParaRPr>
          </a:p>
        </p:txBody>
      </p:sp>
      <p:pic>
        <p:nvPicPr>
          <p:cNvPr id="2" name="Picture 1" descr="A black and yellow sign with white text&#10;&#10;Description automatically generated">
            <a:extLst>
              <a:ext uri="{FF2B5EF4-FFF2-40B4-BE49-F238E27FC236}">
                <a16:creationId xmlns:a16="http://schemas.microsoft.com/office/drawing/2014/main" id="{94D95BA1-46B1-26FE-0AC2-F5DD71AD61CA}"/>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34263998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F18C6B5-87AC-4DA5-94CA-6E092A6A07D3}"/>
              </a:ext>
            </a:extLst>
          </p:cNvPr>
          <p:cNvSpPr>
            <a:spLocks noGrp="1"/>
          </p:cNvSpPr>
          <p:nvPr>
            <p:ph type="title"/>
          </p:nvPr>
        </p:nvSpPr>
        <p:spPr>
          <a:xfrm>
            <a:off x="762000" y="715964"/>
            <a:ext cx="10591800" cy="646332"/>
          </a:xfrm>
        </p:spPr>
        <p:txBody>
          <a:bodyPr/>
          <a:lstStyle/>
          <a:p>
            <a:r>
              <a:rPr lang="en-US" dirty="0"/>
              <a:t>Result</a:t>
            </a:r>
          </a:p>
        </p:txBody>
      </p:sp>
      <p:sp>
        <p:nvSpPr>
          <p:cNvPr id="7" name="Text Placeholder 6">
            <a:extLst>
              <a:ext uri="{FF2B5EF4-FFF2-40B4-BE49-F238E27FC236}">
                <a16:creationId xmlns:a16="http://schemas.microsoft.com/office/drawing/2014/main" id="{C6F52EDA-7F85-46DD-9A9E-95E0E3EC3F84}"/>
              </a:ext>
            </a:extLst>
          </p:cNvPr>
          <p:cNvSpPr>
            <a:spLocks noGrp="1"/>
          </p:cNvSpPr>
          <p:nvPr>
            <p:ph type="body" sz="quarter" idx="11"/>
          </p:nvPr>
        </p:nvSpPr>
        <p:spPr>
          <a:xfrm>
            <a:off x="762000" y="1432562"/>
            <a:ext cx="3292415" cy="2863393"/>
          </a:xfrm>
        </p:spPr>
        <p:txBody>
          <a:bodyPr/>
          <a:lstStyle/>
          <a:p>
            <a:pPr algn="just"/>
            <a:r>
              <a:rPr lang="en-GB" dirty="0"/>
              <a:t>- Model Performance: Gradient Boosting model outperformed others, with an MSE of 0.1868 and 92.5% accuracy.</a:t>
            </a:r>
          </a:p>
          <a:p>
            <a:pPr algn="just"/>
            <a:endParaRPr lang="en-GB" dirty="0"/>
          </a:p>
          <a:p>
            <a:pPr algn="just"/>
            <a:r>
              <a:rPr lang="en-GB" dirty="0"/>
              <a:t>- User Engagement: Positive feedback from initial users, with improvements in engagement and adherence to personalized plans.</a:t>
            </a:r>
          </a:p>
        </p:txBody>
      </p:sp>
      <p:pic>
        <p:nvPicPr>
          <p:cNvPr id="6" name="Picture 5" descr="A graph of different colored bars&#10;&#10;Description automatically generated">
            <a:extLst>
              <a:ext uri="{FF2B5EF4-FFF2-40B4-BE49-F238E27FC236}">
                <a16:creationId xmlns:a16="http://schemas.microsoft.com/office/drawing/2014/main" id="{945CB1DD-C86C-37E6-7F4D-506053F85B19}"/>
              </a:ext>
            </a:extLst>
          </p:cNvPr>
          <p:cNvPicPr>
            <a:picLocks noChangeAspect="1"/>
          </p:cNvPicPr>
          <p:nvPr/>
        </p:nvPicPr>
        <p:blipFill>
          <a:blip r:embed="rId2"/>
          <a:stretch>
            <a:fillRect/>
          </a:stretch>
        </p:blipFill>
        <p:spPr>
          <a:xfrm>
            <a:off x="4192436" y="898641"/>
            <a:ext cx="7496355" cy="4725782"/>
          </a:xfrm>
          <a:prstGeom prst="rect">
            <a:avLst/>
          </a:prstGeom>
        </p:spPr>
      </p:pic>
      <p:pic>
        <p:nvPicPr>
          <p:cNvPr id="8" name="Picture 7" descr="A black and yellow sign with white text&#10;&#10;Description automatically generated">
            <a:extLst>
              <a:ext uri="{FF2B5EF4-FFF2-40B4-BE49-F238E27FC236}">
                <a16:creationId xmlns:a16="http://schemas.microsoft.com/office/drawing/2014/main" id="{36C82673-5A4E-1CBC-4D44-F7E1C3E5FC90}"/>
              </a:ext>
            </a:extLst>
          </p:cNvPr>
          <p:cNvPicPr>
            <a:picLocks noChangeAspect="1"/>
          </p:cNvPicPr>
          <p:nvPr/>
        </p:nvPicPr>
        <p:blipFill>
          <a:blip r:embed="rId3"/>
          <a:stretch>
            <a:fillRect/>
          </a:stretch>
        </p:blipFill>
        <p:spPr>
          <a:xfrm>
            <a:off x="0" y="0"/>
            <a:ext cx="1855694" cy="695885"/>
          </a:xfrm>
          <a:prstGeom prst="rect">
            <a:avLst/>
          </a:prstGeom>
        </p:spPr>
      </p:pic>
    </p:spTree>
    <p:extLst>
      <p:ext uri="{BB962C8B-B14F-4D97-AF65-F5344CB8AC3E}">
        <p14:creationId xmlns:p14="http://schemas.microsoft.com/office/powerpoint/2010/main" val="14709793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25F86675-1B78-0F39-B705-1BF6F01944C2}"/>
              </a:ext>
            </a:extLst>
          </p:cNvPr>
          <p:cNvPicPr>
            <a:picLocks noChangeAspect="1"/>
          </p:cNvPicPr>
          <p:nvPr/>
        </p:nvPicPr>
        <p:blipFill>
          <a:blip r:embed="rId3"/>
          <a:stretch>
            <a:fillRect/>
          </a:stretch>
        </p:blipFill>
        <p:spPr>
          <a:xfrm>
            <a:off x="6096000" y="715963"/>
            <a:ext cx="6094224" cy="5236263"/>
          </a:xfrm>
          <a:prstGeom prst="rect">
            <a:avLst/>
          </a:prstGeom>
        </p:spPr>
      </p:pic>
      <p:sp>
        <p:nvSpPr>
          <p:cNvPr id="3" name="Title 2">
            <a:extLst>
              <a:ext uri="{FF2B5EF4-FFF2-40B4-BE49-F238E27FC236}">
                <a16:creationId xmlns:a16="http://schemas.microsoft.com/office/drawing/2014/main" id="{158B51BF-780C-45D4-A1D0-32D55EA0F2B4}"/>
              </a:ext>
            </a:extLst>
          </p:cNvPr>
          <p:cNvSpPr>
            <a:spLocks noGrp="1"/>
          </p:cNvSpPr>
          <p:nvPr>
            <p:ph type="title"/>
          </p:nvPr>
        </p:nvSpPr>
        <p:spPr>
          <a:xfrm>
            <a:off x="761999" y="715963"/>
            <a:ext cx="6284259" cy="1189038"/>
          </a:xfrm>
        </p:spPr>
        <p:txBody>
          <a:bodyPr/>
          <a:lstStyle/>
          <a:p>
            <a:r>
              <a:rPr lang="en-GB" dirty="0"/>
              <a:t>Conclusion and Future Work</a:t>
            </a:r>
            <a:endParaRPr lang="en-US" dirty="0"/>
          </a:p>
        </p:txBody>
      </p:sp>
      <p:sp>
        <p:nvSpPr>
          <p:cNvPr id="9219" name="Rectangle 8">
            <a:extLst>
              <a:ext uri="{FF2B5EF4-FFF2-40B4-BE49-F238E27FC236}">
                <a16:creationId xmlns:a16="http://schemas.microsoft.com/office/drawing/2014/main" id="{A17D04F1-4318-4DD6-B27E-D66AE4D426B2}"/>
              </a:ext>
            </a:extLst>
          </p:cNvPr>
          <p:cNvSpPr>
            <a:spLocks noGrp="1" noChangeArrowheads="1"/>
          </p:cNvSpPr>
          <p:nvPr>
            <p:ph type="body" sz="quarter" idx="11"/>
          </p:nvPr>
        </p:nvSpPr>
        <p:spPr>
          <a:xfrm>
            <a:off x="762000" y="1905000"/>
            <a:ext cx="5334000" cy="3276600"/>
          </a:xfrm>
        </p:spPr>
        <p:txBody>
          <a:bodyPr vert="horz" lIns="91440" tIns="45720" rIns="91440" bIns="45720" rtlCol="0" anchor="t">
            <a:normAutofit lnSpcReduction="10000"/>
          </a:bodyPr>
          <a:lstStyle/>
          <a:p>
            <a:r>
              <a:rPr lang="en-GB" dirty="0"/>
              <a:t>Conclusion: Personalized fitness applications can significantly enhance user engagement and improve health outcomes for obese and sedentary individuals.</a:t>
            </a:r>
          </a:p>
          <a:p>
            <a:endParaRPr lang="en-GB" dirty="0"/>
          </a:p>
          <a:p>
            <a:r>
              <a:rPr lang="en-GB" dirty="0"/>
              <a:t>Future Work:</a:t>
            </a:r>
          </a:p>
          <a:p>
            <a:pPr marL="285750" indent="-285750">
              <a:buFont typeface="Arial" panose="020B0604020202020204" pitchFamily="34" charset="0"/>
              <a:buChar char="•"/>
            </a:pPr>
            <a:r>
              <a:rPr lang="en-GB" dirty="0"/>
              <a:t>Include mobile app integration.</a:t>
            </a:r>
          </a:p>
          <a:p>
            <a:pPr marL="285750" indent="-285750">
              <a:buFont typeface="Arial" panose="020B0604020202020204" pitchFamily="34" charset="0"/>
              <a:buChar char="•"/>
            </a:pPr>
            <a:r>
              <a:rPr lang="en-GB" dirty="0"/>
              <a:t>Add real-time tracking using wearables.</a:t>
            </a:r>
          </a:p>
          <a:p>
            <a:pPr marL="285750" indent="-285750">
              <a:buFont typeface="Arial" panose="020B0604020202020204" pitchFamily="34" charset="0"/>
              <a:buChar char="•"/>
            </a:pPr>
            <a:r>
              <a:rPr lang="en-GB" dirty="0"/>
              <a:t>Expand recommendations to include mental health and lifestyle changes.</a:t>
            </a:r>
          </a:p>
        </p:txBody>
      </p:sp>
      <p:pic>
        <p:nvPicPr>
          <p:cNvPr id="5" name="Picture 4" descr="A black and yellow sign with white text&#10;&#10;Description automatically generated">
            <a:extLst>
              <a:ext uri="{FF2B5EF4-FFF2-40B4-BE49-F238E27FC236}">
                <a16:creationId xmlns:a16="http://schemas.microsoft.com/office/drawing/2014/main" id="{F3E76784-667E-23B9-E95D-4D3332EE675F}"/>
              </a:ext>
            </a:extLst>
          </p:cNvPr>
          <p:cNvPicPr>
            <a:picLocks noChangeAspect="1"/>
          </p:cNvPicPr>
          <p:nvPr/>
        </p:nvPicPr>
        <p:blipFill>
          <a:blip r:embed="rId4"/>
          <a:stretch>
            <a:fillRect/>
          </a:stretch>
        </p:blipFill>
        <p:spPr>
          <a:xfrm>
            <a:off x="0" y="0"/>
            <a:ext cx="1855694" cy="695885"/>
          </a:xfrm>
          <a:prstGeom prst="rect">
            <a:avLst/>
          </a:prstGeom>
        </p:spPr>
      </p:pic>
    </p:spTree>
    <p:extLst>
      <p:ext uri="{BB962C8B-B14F-4D97-AF65-F5344CB8AC3E}">
        <p14:creationId xmlns:p14="http://schemas.microsoft.com/office/powerpoint/2010/main" val="198802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68DF32A-D165-40DA-AAE8-A6E9579E2F79}"/>
              </a:ext>
            </a:extLst>
          </p:cNvPr>
          <p:cNvSpPr>
            <a:spLocks noGrp="1"/>
          </p:cNvSpPr>
          <p:nvPr>
            <p:ph type="title"/>
          </p:nvPr>
        </p:nvSpPr>
        <p:spPr>
          <a:xfrm>
            <a:off x="1162992" y="459965"/>
            <a:ext cx="9141397" cy="615553"/>
          </a:xfrm>
        </p:spPr>
        <p:txBody>
          <a:bodyPr/>
          <a:lstStyle/>
          <a:p>
            <a:r>
              <a:rPr lang="en-US" b="1" dirty="0"/>
              <a:t>Prior Research Vs Current Research</a:t>
            </a:r>
            <a:endParaRPr lang="en-US" dirty="0"/>
          </a:p>
        </p:txBody>
      </p:sp>
      <p:sp>
        <p:nvSpPr>
          <p:cNvPr id="7" name="Text Placeholder 6">
            <a:extLst>
              <a:ext uri="{FF2B5EF4-FFF2-40B4-BE49-F238E27FC236}">
                <a16:creationId xmlns:a16="http://schemas.microsoft.com/office/drawing/2014/main" id="{C3BC92DE-1779-4A44-AED9-0261C2497DD9}"/>
              </a:ext>
            </a:extLst>
          </p:cNvPr>
          <p:cNvSpPr>
            <a:spLocks noGrp="1"/>
          </p:cNvSpPr>
          <p:nvPr>
            <p:ph type="body" sz="quarter" idx="12"/>
          </p:nvPr>
        </p:nvSpPr>
        <p:spPr>
          <a:xfrm>
            <a:off x="729816" y="1345721"/>
            <a:ext cx="5239663" cy="5052314"/>
          </a:xfrm>
        </p:spPr>
        <p:txBody>
          <a:bodyPr/>
          <a:lstStyle/>
          <a:p>
            <a:pPr algn="l"/>
            <a:r>
              <a:rPr lang="en-GB" b="1" i="0" u="none" strike="noStrike" dirty="0">
                <a:solidFill>
                  <a:srgbClr val="000000"/>
                </a:solidFill>
                <a:effectLst/>
                <a:latin typeface="Times New Roman" panose="02020603050405020304" pitchFamily="18" charset="0"/>
                <a:cs typeface="Times New Roman" panose="02020603050405020304" pitchFamily="18" charset="0"/>
              </a:rPr>
              <a:t>Prior Research:</a:t>
            </a:r>
          </a:p>
          <a:p>
            <a:pPr marL="742950" lvl="1" indent="-285750" algn="l">
              <a:buFont typeface="+mj-lt"/>
              <a:buAutoNum type="arabicPeriod"/>
            </a:pPr>
            <a:r>
              <a:rPr lang="en-GB" b="0" i="0" u="none" strike="noStrike" dirty="0">
                <a:solidFill>
                  <a:srgbClr val="000000"/>
                </a:solidFill>
                <a:effectLst/>
                <a:latin typeface="Times New Roman" panose="02020603050405020304" pitchFamily="18" charset="0"/>
                <a:cs typeface="Times New Roman" panose="02020603050405020304" pitchFamily="18" charset="0"/>
              </a:rPr>
              <a:t>Traditional fitness recommendation systems using general exercise and</a:t>
            </a:r>
            <a:r>
              <a:rPr lang="en-GB" dirty="0">
                <a:solidFill>
                  <a:srgbClr val="000000"/>
                </a:solidFill>
                <a:latin typeface="Times New Roman" panose="02020603050405020304" pitchFamily="18" charset="0"/>
                <a:cs typeface="Times New Roman" panose="02020603050405020304" pitchFamily="18" charset="0"/>
              </a:rPr>
              <a:t> </a:t>
            </a:r>
            <a:r>
              <a:rPr lang="en-GB" b="0" i="0" u="none" strike="noStrike" dirty="0">
                <a:solidFill>
                  <a:srgbClr val="000000"/>
                </a:solidFill>
                <a:effectLst/>
                <a:latin typeface="Times New Roman" panose="02020603050405020304" pitchFamily="18" charset="0"/>
                <a:cs typeface="Times New Roman" panose="02020603050405020304" pitchFamily="18" charset="0"/>
              </a:rPr>
              <a:t>diet plans without personalization (Thomas et al 2024b).</a:t>
            </a:r>
          </a:p>
          <a:p>
            <a:pPr marL="742950" lvl="1" indent="-285750" algn="l">
              <a:buFont typeface="+mj-lt"/>
              <a:buAutoNum type="arabicPeriod"/>
            </a:pPr>
            <a:r>
              <a:rPr lang="en-GB" b="0" i="0" u="none" strike="noStrike" dirty="0">
                <a:solidFill>
                  <a:srgbClr val="000000"/>
                </a:solidFill>
                <a:effectLst/>
                <a:latin typeface="Times New Roman" panose="02020603050405020304" pitchFamily="18" charset="0"/>
                <a:cs typeface="Times New Roman" panose="02020603050405020304" pitchFamily="18" charset="0"/>
              </a:rPr>
              <a:t>Limited integration of data analytics or machine learning for obesity and sedentary lifestyle management (Watt et al., 2024).</a:t>
            </a:r>
          </a:p>
          <a:p>
            <a:pPr marL="742950" lvl="1" indent="-285750" algn="l">
              <a:buFont typeface="+mj-lt"/>
              <a:buAutoNum type="arabicPeriod"/>
            </a:pPr>
            <a:r>
              <a:rPr lang="en-GB" b="0" i="0" u="none" strike="noStrike" dirty="0">
                <a:solidFill>
                  <a:srgbClr val="000000"/>
                </a:solidFill>
                <a:effectLst/>
                <a:latin typeface="Times New Roman" panose="02020603050405020304" pitchFamily="18" charset="0"/>
                <a:cs typeface="Times New Roman" panose="02020603050405020304" pitchFamily="18" charset="0"/>
              </a:rPr>
              <a:t>Use of static, one-size-fits-all fitness and dietary guidelines, leading to poor user engagement and adherence (Agrawal 2024).</a:t>
            </a:r>
          </a:p>
        </p:txBody>
      </p:sp>
      <p:sp>
        <p:nvSpPr>
          <p:cNvPr id="2" name="Text Placeholder 6">
            <a:extLst>
              <a:ext uri="{FF2B5EF4-FFF2-40B4-BE49-F238E27FC236}">
                <a16:creationId xmlns:a16="http://schemas.microsoft.com/office/drawing/2014/main" id="{44C3E4A6-4580-A498-E610-3D5ADEE07C40}"/>
              </a:ext>
            </a:extLst>
          </p:cNvPr>
          <p:cNvSpPr txBox="1">
            <a:spLocks/>
          </p:cNvSpPr>
          <p:nvPr/>
        </p:nvSpPr>
        <p:spPr>
          <a:xfrm>
            <a:off x="6372045" y="1345721"/>
            <a:ext cx="5366184" cy="5052314"/>
          </a:xfrm>
          <a:prstGeom prst="rect">
            <a:avLst/>
          </a:prstGeom>
          <a:noFill/>
        </p:spPr>
        <p:txBody>
          <a:bodyPr wrap="square" lIns="0" tIns="0" rIns="0" bIns="0">
            <a:noAutofit/>
          </a:bodyPr>
          <a:lstStyle>
            <a:lvl1pPr marL="0" indent="0" algn="ctr" defTabSz="914400" rtl="0" eaLnBrk="1" latinLnBrk="0" hangingPunct="1">
              <a:lnSpc>
                <a:spcPct val="100000"/>
              </a:lnSpc>
              <a:spcBef>
                <a:spcPts val="0"/>
              </a:spcBef>
              <a:spcAft>
                <a:spcPts val="0"/>
              </a:spcAft>
              <a:buFont typeface="Arial" panose="020B0604020202020204" pitchFamily="34" charset="0"/>
              <a:buNone/>
              <a:defRPr lang="en-US" sz="1800" kern="1200" dirty="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fontAlgn="auto"/>
            <a:r>
              <a:rPr lang="en-GB" b="1" dirty="0">
                <a:solidFill>
                  <a:srgbClr val="000000"/>
                </a:solidFill>
                <a:latin typeface="Times New Roman" panose="02020603050405020304" pitchFamily="18" charset="0"/>
                <a:cs typeface="Times New Roman" panose="02020603050405020304" pitchFamily="18" charset="0"/>
              </a:rPr>
              <a:t>Current Research:</a:t>
            </a:r>
            <a:endParaRPr lang="en-GB" b="0" i="0" u="none" strike="noStrike" dirty="0">
              <a:solidFill>
                <a:srgbClr val="000000"/>
              </a:solidFill>
              <a:effectLst/>
            </a:endParaRPr>
          </a:p>
          <a:p>
            <a:pPr algn="l">
              <a:buFont typeface="Arial" panose="020B0604020202020204" pitchFamily="34" charset="0"/>
              <a:buChar char="•"/>
            </a:pPr>
            <a:r>
              <a:rPr lang="en-GB" sz="2400" dirty="0">
                <a:solidFill>
                  <a:srgbClr val="000000"/>
                </a:solidFill>
                <a:latin typeface="Times New Roman" panose="02020603050405020304" pitchFamily="18" charset="0"/>
                <a:cs typeface="Times New Roman" panose="02020603050405020304" pitchFamily="18" charset="0"/>
              </a:rPr>
              <a:t>Development of a data-driven personalized fitness application specifically for obese and sedentary individuals.</a:t>
            </a:r>
          </a:p>
          <a:p>
            <a:pPr algn="l">
              <a:buFont typeface="Arial" panose="020B0604020202020204" pitchFamily="34" charset="0"/>
              <a:buChar char="•"/>
            </a:pPr>
            <a:r>
              <a:rPr lang="en-GB" sz="2400" dirty="0">
                <a:solidFill>
                  <a:srgbClr val="000000"/>
                </a:solidFill>
                <a:latin typeface="Times New Roman" panose="02020603050405020304" pitchFamily="18" charset="0"/>
                <a:cs typeface="Times New Roman" panose="02020603050405020304" pitchFamily="18" charset="0"/>
              </a:rPr>
              <a:t>Machine learning integration for personalized exercise and dietary recommendations.</a:t>
            </a:r>
          </a:p>
          <a:p>
            <a:pPr algn="l">
              <a:buFont typeface="Arial" panose="020B0604020202020204" pitchFamily="34" charset="0"/>
              <a:buChar char="•"/>
            </a:pPr>
            <a:r>
              <a:rPr lang="en-GB" sz="2400" dirty="0">
                <a:solidFill>
                  <a:srgbClr val="000000"/>
                </a:solidFill>
                <a:latin typeface="Times New Roman" panose="02020603050405020304" pitchFamily="18" charset="0"/>
                <a:cs typeface="Times New Roman" panose="02020603050405020304" pitchFamily="18" charset="0"/>
              </a:rPr>
              <a:t>Real-time adjustments based on user input and continuous data collection.</a:t>
            </a:r>
          </a:p>
        </p:txBody>
      </p:sp>
      <p:pic>
        <p:nvPicPr>
          <p:cNvPr id="3" name="Picture 2" descr="A black and yellow sign with white text&#10;&#10;Description automatically generated">
            <a:extLst>
              <a:ext uri="{FF2B5EF4-FFF2-40B4-BE49-F238E27FC236}">
                <a16:creationId xmlns:a16="http://schemas.microsoft.com/office/drawing/2014/main" id="{2ED0563D-5244-190E-2591-7F7DA658EFEF}"/>
              </a:ext>
            </a:extLst>
          </p:cNvPr>
          <p:cNvPicPr>
            <a:picLocks noChangeAspect="1"/>
          </p:cNvPicPr>
          <p:nvPr/>
        </p:nvPicPr>
        <p:blipFill>
          <a:blip r:embed="rId3"/>
          <a:stretch>
            <a:fillRect/>
          </a:stretch>
        </p:blipFill>
        <p:spPr>
          <a:xfrm>
            <a:off x="0" y="0"/>
            <a:ext cx="1855694" cy="695885"/>
          </a:xfrm>
          <a:prstGeom prst="rect">
            <a:avLst/>
          </a:prstGeom>
        </p:spPr>
      </p:pic>
    </p:spTree>
    <p:extLst>
      <p:ext uri="{BB962C8B-B14F-4D97-AF65-F5344CB8AC3E}">
        <p14:creationId xmlns:p14="http://schemas.microsoft.com/office/powerpoint/2010/main" val="576716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ell phone&#10;&#10;Description automatically generated">
            <a:extLst>
              <a:ext uri="{FF2B5EF4-FFF2-40B4-BE49-F238E27FC236}">
                <a16:creationId xmlns:a16="http://schemas.microsoft.com/office/drawing/2014/main" id="{4DF8623F-27DE-B4FD-718C-B47C49BB67F9}"/>
              </a:ext>
            </a:extLst>
          </p:cNvPr>
          <p:cNvPicPr>
            <a:picLocks noChangeAspect="1"/>
          </p:cNvPicPr>
          <p:nvPr/>
        </p:nvPicPr>
        <p:blipFill>
          <a:blip r:embed="rId2"/>
          <a:stretch>
            <a:fillRect/>
          </a:stretch>
        </p:blipFill>
        <p:spPr>
          <a:xfrm>
            <a:off x="1" y="0"/>
            <a:ext cx="12192000" cy="6902271"/>
          </a:xfrm>
          <a:prstGeom prst="rect">
            <a:avLst/>
          </a:prstGeom>
        </p:spPr>
      </p:pic>
      <p:sp>
        <p:nvSpPr>
          <p:cNvPr id="4" name="Title 3">
            <a:extLst>
              <a:ext uri="{FF2B5EF4-FFF2-40B4-BE49-F238E27FC236}">
                <a16:creationId xmlns:a16="http://schemas.microsoft.com/office/drawing/2014/main" id="{FD9E38B3-4686-8247-9625-49018D29F408}"/>
              </a:ext>
            </a:extLst>
          </p:cNvPr>
          <p:cNvSpPr>
            <a:spLocks noGrp="1"/>
          </p:cNvSpPr>
          <p:nvPr>
            <p:ph type="title"/>
          </p:nvPr>
        </p:nvSpPr>
        <p:spPr>
          <a:xfrm>
            <a:off x="1717672" y="3893278"/>
            <a:ext cx="9141397" cy="615553"/>
          </a:xfrm>
        </p:spPr>
        <p:txBody>
          <a:bodyPr/>
          <a:lstStyle/>
          <a:p>
            <a:r>
              <a:rPr lang="en-US" dirty="0">
                <a:solidFill>
                  <a:srgbClr val="FFC000"/>
                </a:solidFill>
              </a:rPr>
              <a:t>Conclusion</a:t>
            </a:r>
          </a:p>
        </p:txBody>
      </p:sp>
      <p:pic>
        <p:nvPicPr>
          <p:cNvPr id="2" name="Picture 1" descr="A black and yellow sign with white text&#10;&#10;Description automatically generated">
            <a:extLst>
              <a:ext uri="{FF2B5EF4-FFF2-40B4-BE49-F238E27FC236}">
                <a16:creationId xmlns:a16="http://schemas.microsoft.com/office/drawing/2014/main" id="{FF5EE75E-8DF9-4FCB-5419-E77667A20BE7}"/>
              </a:ext>
            </a:extLst>
          </p:cNvPr>
          <p:cNvPicPr>
            <a:picLocks noChangeAspect="1"/>
          </p:cNvPicPr>
          <p:nvPr/>
        </p:nvPicPr>
        <p:blipFill>
          <a:blip r:embed="rId3"/>
          <a:stretch>
            <a:fillRect/>
          </a:stretch>
        </p:blipFill>
        <p:spPr>
          <a:xfrm>
            <a:off x="0" y="0"/>
            <a:ext cx="1855694" cy="695885"/>
          </a:xfrm>
          <a:prstGeom prst="rect">
            <a:avLst/>
          </a:prstGeom>
        </p:spPr>
      </p:pic>
    </p:spTree>
    <p:extLst>
      <p:ext uri="{BB962C8B-B14F-4D97-AF65-F5344CB8AC3E}">
        <p14:creationId xmlns:p14="http://schemas.microsoft.com/office/powerpoint/2010/main" val="4244761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DA36B3A-558B-413E-877B-7275290AB783}"/>
              </a:ext>
            </a:extLst>
          </p:cNvPr>
          <p:cNvSpPr>
            <a:spLocks noGrp="1"/>
          </p:cNvSpPr>
          <p:nvPr>
            <p:ph type="title"/>
          </p:nvPr>
        </p:nvSpPr>
        <p:spPr>
          <a:xfrm>
            <a:off x="5199742" y="715961"/>
            <a:ext cx="6477000" cy="1189037"/>
          </a:xfrm>
        </p:spPr>
        <p:txBody>
          <a:bodyPr/>
          <a:lstStyle/>
          <a:p>
            <a:r>
              <a:rPr lang="en-US" dirty="0"/>
              <a:t>References</a:t>
            </a:r>
          </a:p>
        </p:txBody>
      </p:sp>
      <p:sp>
        <p:nvSpPr>
          <p:cNvPr id="3" name="Text Placeholder 2">
            <a:extLst>
              <a:ext uri="{FF2B5EF4-FFF2-40B4-BE49-F238E27FC236}">
                <a16:creationId xmlns:a16="http://schemas.microsoft.com/office/drawing/2014/main" id="{68675CE5-70A2-411D-881E-7B75B82931F4}"/>
              </a:ext>
            </a:extLst>
          </p:cNvPr>
          <p:cNvSpPr>
            <a:spLocks noGrp="1"/>
          </p:cNvSpPr>
          <p:nvPr>
            <p:ph type="body" sz="quarter" idx="11"/>
          </p:nvPr>
        </p:nvSpPr>
        <p:spPr>
          <a:xfrm>
            <a:off x="5199743" y="1905000"/>
            <a:ext cx="6477000" cy="3276600"/>
          </a:xfrm>
        </p:spPr>
        <p:txBody>
          <a:bodyPr/>
          <a:lstStyle/>
          <a:p>
            <a:pPr algn="just"/>
            <a:r>
              <a:rPr lang="en-GB" sz="1800" kern="100" dirty="0">
                <a:effectLst/>
                <a:latin typeface="Calibri" panose="020F0502020204030204" pitchFamily="34" charset="0"/>
                <a:ea typeface="Times New Roman" panose="02020603050405020304" pitchFamily="18" charset="0"/>
              </a:rPr>
              <a:t>Agrawal, S. (2024). Revolutionizing Cardiovascular Health: A Machine Learning Approach for Predictive Analysis and Personalized Intervention in Heart Disease. </a:t>
            </a:r>
            <a:r>
              <a:rPr lang="en-GB" sz="1800" i="1" kern="100" dirty="0">
                <a:effectLst/>
                <a:latin typeface="Calibri" panose="020F0502020204030204" pitchFamily="34" charset="0"/>
                <a:ea typeface="Times New Roman" panose="02020603050405020304" pitchFamily="18" charset="0"/>
              </a:rPr>
              <a:t>International Journal for Research in Applied Science and Engineering Technology</a:t>
            </a:r>
            <a:r>
              <a:rPr lang="en-GB" sz="1800" kern="100" dirty="0">
                <a:effectLst/>
                <a:latin typeface="Calibri" panose="020F0502020204030204" pitchFamily="34" charset="0"/>
                <a:ea typeface="Times New Roman" panose="02020603050405020304" pitchFamily="18" charset="0"/>
              </a:rPr>
              <a:t>, 12(3), pp.233–246.</a:t>
            </a:r>
            <a:endParaRPr lang="en-GB" sz="1800" kern="100" dirty="0">
              <a:effectLst/>
              <a:latin typeface="Calibri" panose="020F0502020204030204" pitchFamily="34" charset="0"/>
              <a:ea typeface="Aptos" panose="020B0004020202020204" pitchFamily="34" charset="0"/>
            </a:endParaRPr>
          </a:p>
          <a:p>
            <a:pPr algn="just"/>
            <a:r>
              <a:rPr lang="en-GB" sz="1800" kern="100" dirty="0">
                <a:effectLst/>
                <a:latin typeface="Calibri" panose="020F0502020204030204" pitchFamily="34" charset="0"/>
                <a:ea typeface="Times New Roman" panose="02020603050405020304" pitchFamily="18" charset="0"/>
              </a:rPr>
              <a:t>Thomas, D.M. et al. (2024b). Transforming Big Data into AI-ready data for nutrition and obesity research. </a:t>
            </a:r>
            <a:r>
              <a:rPr lang="en-GB" sz="1800" i="1" kern="100" dirty="0">
                <a:effectLst/>
                <a:latin typeface="Calibri" panose="020F0502020204030204" pitchFamily="34" charset="0"/>
                <a:ea typeface="Times New Roman" panose="02020603050405020304" pitchFamily="18" charset="0"/>
              </a:rPr>
              <a:t>Obesity</a:t>
            </a:r>
            <a:r>
              <a:rPr lang="en-GB" sz="1800" kern="100" dirty="0">
                <a:effectLst/>
                <a:latin typeface="Calibri" panose="020F0502020204030204" pitchFamily="34" charset="0"/>
                <a:ea typeface="Times New Roman" panose="02020603050405020304" pitchFamily="18" charset="0"/>
              </a:rPr>
              <a:t>, 32(5), pp.857–870.</a:t>
            </a:r>
            <a:endParaRPr lang="en-GB" sz="1800" kern="100" dirty="0">
              <a:effectLst/>
              <a:latin typeface="Calibri" panose="020F0502020204030204" pitchFamily="34" charset="0"/>
              <a:ea typeface="Aptos" panose="020B0004020202020204" pitchFamily="34" charset="0"/>
            </a:endParaRPr>
          </a:p>
          <a:p>
            <a:pPr algn="just"/>
            <a:r>
              <a:rPr lang="en-GB" sz="1800" kern="100" dirty="0">
                <a:effectLst/>
                <a:latin typeface="Calibri" panose="020F0502020204030204" pitchFamily="34" charset="0"/>
                <a:ea typeface="Times New Roman" panose="02020603050405020304" pitchFamily="18" charset="0"/>
              </a:rPr>
              <a:t>Watts, J. et al. (2024). Adapting Random Forests to Predict Obesity-Associated Gene Expression. In </a:t>
            </a:r>
            <a:r>
              <a:rPr lang="en-GB" sz="1800" i="1" kern="100" dirty="0">
                <a:effectLst/>
                <a:latin typeface="Calibri" panose="020F0502020204030204" pitchFamily="34" charset="0"/>
                <a:ea typeface="Times New Roman" panose="02020603050405020304" pitchFamily="18" charset="0"/>
              </a:rPr>
              <a:t>Proceedings of the Annual International Conference of the IEEE Engineering in Medicine and Biology Society, EMBS</a:t>
            </a:r>
            <a:r>
              <a:rPr lang="en-GB" sz="1800" kern="100" dirty="0">
                <a:effectLst/>
                <a:latin typeface="Calibri" panose="020F0502020204030204" pitchFamily="34" charset="0"/>
                <a:ea typeface="Times New Roman" panose="02020603050405020304" pitchFamily="18" charset="0"/>
              </a:rPr>
              <a:t>. Institute of Electrical and Electronics Engineers Inc., pp. 4407–4410.</a:t>
            </a:r>
          </a:p>
          <a:p>
            <a:pPr algn="just"/>
            <a:endParaRPr lang="en-GB" sz="1800" kern="100" dirty="0">
              <a:effectLst/>
              <a:latin typeface="Calibri" panose="020F0502020204030204" pitchFamily="34" charset="0"/>
              <a:ea typeface="Aptos" panose="020B0004020202020204" pitchFamily="34" charset="0"/>
            </a:endParaRPr>
          </a:p>
          <a:p>
            <a:pPr algn="just"/>
            <a:endParaRPr lang="en-GB" sz="1800" kern="100" dirty="0">
              <a:effectLst/>
              <a:latin typeface="Calibri" panose="020F0502020204030204" pitchFamily="34" charset="0"/>
              <a:ea typeface="Aptos" panose="020B0004020202020204" pitchFamily="34" charset="0"/>
            </a:endParaRPr>
          </a:p>
          <a:p>
            <a:endParaRPr lang="en-US" dirty="0"/>
          </a:p>
          <a:p>
            <a:endParaRPr lang="en-US" dirty="0"/>
          </a:p>
        </p:txBody>
      </p:sp>
      <p:pic>
        <p:nvPicPr>
          <p:cNvPr id="2" name="Picture 1" descr="A black and yellow sign with white text&#10;&#10;Description automatically generated">
            <a:extLst>
              <a:ext uri="{FF2B5EF4-FFF2-40B4-BE49-F238E27FC236}">
                <a16:creationId xmlns:a16="http://schemas.microsoft.com/office/drawing/2014/main" id="{CC200E5C-F5FF-E36F-14AC-86F8513019B9}"/>
              </a:ext>
            </a:extLst>
          </p:cNvPr>
          <p:cNvPicPr>
            <a:picLocks noChangeAspect="1"/>
          </p:cNvPicPr>
          <p:nvPr/>
        </p:nvPicPr>
        <p:blipFill>
          <a:blip r:embed="rId2"/>
          <a:stretch>
            <a:fillRect/>
          </a:stretch>
        </p:blipFill>
        <p:spPr>
          <a:xfrm>
            <a:off x="0" y="0"/>
            <a:ext cx="1855694" cy="695885"/>
          </a:xfrm>
          <a:prstGeom prst="rect">
            <a:avLst/>
          </a:prstGeom>
        </p:spPr>
      </p:pic>
    </p:spTree>
    <p:extLst>
      <p:ext uri="{BB962C8B-B14F-4D97-AF65-F5344CB8AC3E}">
        <p14:creationId xmlns:p14="http://schemas.microsoft.com/office/powerpoint/2010/main" val="3366527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9A484-DFAF-718B-FFFD-7BA8FCF9CD49}"/>
              </a:ext>
            </a:extLst>
          </p:cNvPr>
          <p:cNvSpPr>
            <a:spLocks noGrp="1"/>
          </p:cNvSpPr>
          <p:nvPr>
            <p:ph type="title"/>
          </p:nvPr>
        </p:nvSpPr>
        <p:spPr/>
        <p:txBody>
          <a:bodyPr/>
          <a:lstStyle/>
          <a:p>
            <a:r>
              <a:rPr lang="en-US" dirty="0"/>
              <a:t>Guidelines on Topic</a:t>
            </a:r>
          </a:p>
        </p:txBody>
      </p:sp>
      <p:sp>
        <p:nvSpPr>
          <p:cNvPr id="4" name="Heptagon 3">
            <a:extLst>
              <a:ext uri="{FF2B5EF4-FFF2-40B4-BE49-F238E27FC236}">
                <a16:creationId xmlns:a16="http://schemas.microsoft.com/office/drawing/2014/main" id="{5DDAFF19-205A-616C-AB52-E9B1AA63D513}"/>
              </a:ext>
            </a:extLst>
          </p:cNvPr>
          <p:cNvSpPr/>
          <p:nvPr/>
        </p:nvSpPr>
        <p:spPr>
          <a:xfrm>
            <a:off x="2063675" y="1548204"/>
            <a:ext cx="1665642" cy="1465729"/>
          </a:xfrm>
          <a:prstGeom prst="hept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a:t>
            </a:r>
          </a:p>
          <a:p>
            <a:pPr algn="ctr"/>
            <a:r>
              <a:rPr lang="en-US" dirty="0"/>
              <a:t>Approve</a:t>
            </a:r>
          </a:p>
        </p:txBody>
      </p:sp>
      <p:sp>
        <p:nvSpPr>
          <p:cNvPr id="5" name="Heptagon 4">
            <a:extLst>
              <a:ext uri="{FF2B5EF4-FFF2-40B4-BE49-F238E27FC236}">
                <a16:creationId xmlns:a16="http://schemas.microsoft.com/office/drawing/2014/main" id="{3A50AD6F-72A1-61DB-5322-54936BC24E3F}"/>
              </a:ext>
            </a:extLst>
          </p:cNvPr>
          <p:cNvSpPr/>
          <p:nvPr/>
        </p:nvSpPr>
        <p:spPr>
          <a:xfrm>
            <a:off x="1954758" y="3816276"/>
            <a:ext cx="1665642" cy="1369808"/>
          </a:xfrm>
          <a:prstGeom prst="hept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a:t>
            </a:r>
          </a:p>
          <a:p>
            <a:pPr algn="ctr"/>
            <a:r>
              <a:rPr lang="en-US" dirty="0"/>
              <a:t>Re-create</a:t>
            </a:r>
          </a:p>
        </p:txBody>
      </p:sp>
      <p:sp>
        <p:nvSpPr>
          <p:cNvPr id="6" name="Heptagon 5">
            <a:extLst>
              <a:ext uri="{FF2B5EF4-FFF2-40B4-BE49-F238E27FC236}">
                <a16:creationId xmlns:a16="http://schemas.microsoft.com/office/drawing/2014/main" id="{38DB705D-6306-7001-63D2-37F901651B1C}"/>
              </a:ext>
            </a:extLst>
          </p:cNvPr>
          <p:cNvSpPr/>
          <p:nvPr/>
        </p:nvSpPr>
        <p:spPr>
          <a:xfrm>
            <a:off x="4092388" y="3768316"/>
            <a:ext cx="1589442" cy="1465729"/>
          </a:xfrm>
          <a:prstGeom prst="hept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a:t>
            </a:r>
          </a:p>
          <a:p>
            <a:pPr algn="ctr"/>
            <a:r>
              <a:rPr lang="en-US" dirty="0"/>
              <a:t>Improve</a:t>
            </a:r>
          </a:p>
        </p:txBody>
      </p:sp>
      <p:sp>
        <p:nvSpPr>
          <p:cNvPr id="7" name="Heptagon 6">
            <a:extLst>
              <a:ext uri="{FF2B5EF4-FFF2-40B4-BE49-F238E27FC236}">
                <a16:creationId xmlns:a16="http://schemas.microsoft.com/office/drawing/2014/main" id="{5F1B4FB1-0DBF-71AA-4846-6B8ADC546A39}"/>
              </a:ext>
            </a:extLst>
          </p:cNvPr>
          <p:cNvSpPr/>
          <p:nvPr/>
        </p:nvSpPr>
        <p:spPr>
          <a:xfrm>
            <a:off x="4000500" y="1548203"/>
            <a:ext cx="1773219" cy="1465729"/>
          </a:xfrm>
          <a:prstGeom prst="hept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a:t>
            </a:r>
          </a:p>
          <a:p>
            <a:pPr algn="ctr"/>
            <a:r>
              <a:rPr lang="en-US" dirty="0"/>
              <a:t>create</a:t>
            </a:r>
          </a:p>
        </p:txBody>
      </p:sp>
      <p:sp>
        <p:nvSpPr>
          <p:cNvPr id="8" name="Heptagon 7">
            <a:extLst>
              <a:ext uri="{FF2B5EF4-FFF2-40B4-BE49-F238E27FC236}">
                <a16:creationId xmlns:a16="http://schemas.microsoft.com/office/drawing/2014/main" id="{92F900A3-CFA0-F98B-94FA-B971C175BCF8}"/>
              </a:ext>
            </a:extLst>
          </p:cNvPr>
          <p:cNvSpPr/>
          <p:nvPr/>
        </p:nvSpPr>
        <p:spPr>
          <a:xfrm>
            <a:off x="2977629" y="2744096"/>
            <a:ext cx="1773219" cy="1369808"/>
          </a:xfrm>
          <a:prstGeom prst="heptagon">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a:t>
            </a:r>
          </a:p>
          <a:p>
            <a:pPr algn="ctr"/>
            <a:r>
              <a:rPr lang="en-US" dirty="0"/>
              <a:t>Disprove</a:t>
            </a:r>
          </a:p>
        </p:txBody>
      </p:sp>
    </p:spTree>
    <p:extLst>
      <p:ext uri="{BB962C8B-B14F-4D97-AF65-F5344CB8AC3E}">
        <p14:creationId xmlns:p14="http://schemas.microsoft.com/office/powerpoint/2010/main" val="3567103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3B556-3106-CC92-B98F-AE293C74EB67}"/>
              </a:ext>
            </a:extLst>
          </p:cNvPr>
          <p:cNvSpPr>
            <a:spLocks noGrp="1"/>
          </p:cNvSpPr>
          <p:nvPr>
            <p:ph type="title"/>
          </p:nvPr>
        </p:nvSpPr>
        <p:spPr>
          <a:xfrm>
            <a:off x="762000" y="0"/>
            <a:ext cx="6477000" cy="1189038"/>
          </a:xfrm>
        </p:spPr>
        <p:txBody>
          <a:bodyPr/>
          <a:lstStyle/>
          <a:p>
            <a:r>
              <a:rPr lang="en-US" dirty="0"/>
              <a:t>Abstract</a:t>
            </a:r>
          </a:p>
        </p:txBody>
      </p:sp>
      <p:sp>
        <p:nvSpPr>
          <p:cNvPr id="3" name="Text Placeholder 2">
            <a:extLst>
              <a:ext uri="{FF2B5EF4-FFF2-40B4-BE49-F238E27FC236}">
                <a16:creationId xmlns:a16="http://schemas.microsoft.com/office/drawing/2014/main" id="{097E60A4-2618-12ED-FA74-689D19D05BB5}"/>
              </a:ext>
            </a:extLst>
          </p:cNvPr>
          <p:cNvSpPr>
            <a:spLocks noGrp="1"/>
          </p:cNvSpPr>
          <p:nvPr>
            <p:ph type="body" sz="quarter" idx="11"/>
          </p:nvPr>
        </p:nvSpPr>
        <p:spPr>
          <a:xfrm>
            <a:off x="161365" y="462579"/>
            <a:ext cx="6970955" cy="4744121"/>
          </a:xfrm>
        </p:spPr>
        <p:txBody>
          <a:bodyPr/>
          <a:lstStyle/>
          <a:p>
            <a:pPr algn="l"/>
            <a:r>
              <a:rPr lang="en-GB" b="0" i="0" u="none" strike="noStrike" dirty="0">
                <a:solidFill>
                  <a:srgbClr val="000000"/>
                </a:solidFill>
                <a:effectLst/>
              </a:rPr>
              <a:t>Obesity and sedentary lifestyles are leading global health issues, contributing to chronic diseases such as cardiovascular conditions and diabetes. Traditional fitness plans often fail to address individual needs, resulting in low adherence and suboptimal outcomes. This study presents the development of a </a:t>
            </a:r>
            <a:r>
              <a:rPr lang="en-GB" b="1" i="0" u="none" strike="noStrike" dirty="0">
                <a:solidFill>
                  <a:srgbClr val="000000"/>
                </a:solidFill>
                <a:effectLst/>
              </a:rPr>
              <a:t>data-driven personalized fitness web application</a:t>
            </a:r>
            <a:r>
              <a:rPr lang="en-GB" b="0" i="0" u="none" strike="noStrike" dirty="0">
                <a:solidFill>
                  <a:srgbClr val="000000"/>
                </a:solidFill>
                <a:effectLst/>
              </a:rPr>
              <a:t> for obese and sedentary individuals using the Django framework and machine learning techniques.</a:t>
            </a:r>
          </a:p>
          <a:p>
            <a:pPr algn="l"/>
            <a:r>
              <a:rPr lang="en-GB" b="0" i="0" u="none" strike="noStrike" dirty="0">
                <a:solidFill>
                  <a:srgbClr val="000000"/>
                </a:solidFill>
                <a:effectLst/>
              </a:rPr>
              <a:t>By leveraging user data and secondary datasets, the application provides tailored fitness and dietary recommendations based on individual profiles. The Gradient Boosting model achieved superior predictive accuracy (MSE: 0.1868, 92.5% accuracy), outperforming other machine learning algorithms. The system's usability and impact were validated through user feedback and engagement metrics, demonstrating significant potential to enhance health outcomes.</a:t>
            </a:r>
          </a:p>
          <a:p>
            <a:pPr algn="l"/>
            <a:r>
              <a:rPr lang="en-GB" b="0" i="0" u="none" strike="noStrike" dirty="0">
                <a:solidFill>
                  <a:srgbClr val="000000"/>
                </a:solidFill>
                <a:effectLst/>
              </a:rPr>
              <a:t>This research emphasizes the importance of combining advanced machine learning techniques with user-</a:t>
            </a:r>
            <a:r>
              <a:rPr lang="en-GB" b="0" i="0" u="none" strike="noStrike" dirty="0" err="1">
                <a:solidFill>
                  <a:srgbClr val="000000"/>
                </a:solidFill>
                <a:effectLst/>
              </a:rPr>
              <a:t>centered</a:t>
            </a:r>
            <a:r>
              <a:rPr lang="en-GB" b="0" i="0" u="none" strike="noStrike" dirty="0">
                <a:solidFill>
                  <a:srgbClr val="000000"/>
                </a:solidFill>
                <a:effectLst/>
              </a:rPr>
              <a:t> design to create scalable, impactful digital health interventions. The proposed application offers a novel, practical solution to a critical public health challenge, with opportunities for future integration of real-time wearable technology and clinical validation.</a:t>
            </a:r>
          </a:p>
          <a:p>
            <a:endParaRPr lang="en-US" dirty="0"/>
          </a:p>
        </p:txBody>
      </p:sp>
      <p:sp>
        <p:nvSpPr>
          <p:cNvPr id="4" name="Rounded Rectangle 3">
            <a:extLst>
              <a:ext uri="{FF2B5EF4-FFF2-40B4-BE49-F238E27FC236}">
                <a16:creationId xmlns:a16="http://schemas.microsoft.com/office/drawing/2014/main" id="{C3D47E45-D8B4-4040-E222-1436DC016386}"/>
              </a:ext>
            </a:extLst>
          </p:cNvPr>
          <p:cNvSpPr/>
          <p:nvPr/>
        </p:nvSpPr>
        <p:spPr>
          <a:xfrm>
            <a:off x="7401260" y="699247"/>
            <a:ext cx="2893807" cy="4066391"/>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lnSpc>
                <a:spcPts val="1080"/>
              </a:lnSpc>
            </a:pPr>
            <a:r>
              <a:rPr lang="en-GB" b="0" i="0" u="none" strike="noStrike" dirty="0">
                <a:solidFill>
                  <a:srgbClr val="FFFFFF"/>
                </a:solidFill>
                <a:effectLst/>
                <a:latin typeface="-webkit-standard"/>
              </a:rPr>
              <a:t>Abstract (Brevity / Short)</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Purpose</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Structure</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Overview</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Informative</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Standalone</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Keywords</a:t>
            </a:r>
          </a:p>
        </p:txBody>
      </p:sp>
    </p:spTree>
    <p:extLst>
      <p:ext uri="{BB962C8B-B14F-4D97-AF65-F5344CB8AC3E}">
        <p14:creationId xmlns:p14="http://schemas.microsoft.com/office/powerpoint/2010/main" val="766942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DAA62-4023-B75A-825F-A54999317D8C}"/>
              </a:ext>
            </a:extLst>
          </p:cNvPr>
          <p:cNvSpPr>
            <a:spLocks noGrp="1"/>
          </p:cNvSpPr>
          <p:nvPr>
            <p:ph type="title"/>
          </p:nvPr>
        </p:nvSpPr>
        <p:spPr/>
        <p:txBody>
          <a:bodyPr/>
          <a:lstStyle/>
          <a:p>
            <a:r>
              <a:rPr lang="en-US" dirty="0"/>
              <a:t>Keywords</a:t>
            </a:r>
          </a:p>
        </p:txBody>
      </p:sp>
      <p:sp>
        <p:nvSpPr>
          <p:cNvPr id="3" name="Text Placeholder 2">
            <a:extLst>
              <a:ext uri="{FF2B5EF4-FFF2-40B4-BE49-F238E27FC236}">
                <a16:creationId xmlns:a16="http://schemas.microsoft.com/office/drawing/2014/main" id="{5C90E9DF-0173-C370-0F54-60F8F020F1EE}"/>
              </a:ext>
            </a:extLst>
          </p:cNvPr>
          <p:cNvSpPr>
            <a:spLocks noGrp="1"/>
          </p:cNvSpPr>
          <p:nvPr>
            <p:ph type="body" sz="quarter" idx="11"/>
          </p:nvPr>
        </p:nvSpPr>
        <p:spPr/>
        <p:txBody>
          <a:bodyPr/>
          <a:lstStyle/>
          <a:p>
            <a:r>
              <a:rPr lang="en-GB" b="0" i="0" u="none" strike="noStrike" dirty="0">
                <a:solidFill>
                  <a:srgbClr val="000000"/>
                </a:solidFill>
                <a:effectLst/>
                <a:latin typeface="-webkit-standard"/>
              </a:rPr>
              <a:t>Obesity, Sedentary Lifestyle, Personalized Fitness, Machine Learning, Django Framework, Gradient Boosting, Health Interventions, User Engagement, Data-Driven Recommendations</a:t>
            </a:r>
            <a:endParaRPr lang="en-US" dirty="0"/>
          </a:p>
        </p:txBody>
      </p:sp>
    </p:spTree>
    <p:extLst>
      <p:ext uri="{BB962C8B-B14F-4D97-AF65-F5344CB8AC3E}">
        <p14:creationId xmlns:p14="http://schemas.microsoft.com/office/powerpoint/2010/main" val="2651062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7BA0B6F-5258-479C-87B7-C806E6757035}"/>
              </a:ext>
            </a:extLst>
          </p:cNvPr>
          <p:cNvSpPr>
            <a:spLocks noGrp="1"/>
          </p:cNvSpPr>
          <p:nvPr>
            <p:ph type="title"/>
          </p:nvPr>
        </p:nvSpPr>
        <p:spPr>
          <a:xfrm>
            <a:off x="762000" y="715961"/>
            <a:ext cx="6477000" cy="1189038"/>
          </a:xfrm>
        </p:spPr>
        <p:txBody>
          <a:bodyPr/>
          <a:lstStyle/>
          <a:p>
            <a:r>
              <a:rPr lang="en-US"/>
              <a:t>Introduction</a:t>
            </a:r>
            <a:endParaRPr lang="en-US" dirty="0"/>
          </a:p>
        </p:txBody>
      </p:sp>
      <p:sp>
        <p:nvSpPr>
          <p:cNvPr id="2" name="Text Placeholder 1">
            <a:extLst>
              <a:ext uri="{FF2B5EF4-FFF2-40B4-BE49-F238E27FC236}">
                <a16:creationId xmlns:a16="http://schemas.microsoft.com/office/drawing/2014/main" id="{3F36812B-2065-4A2B-B59B-8957022687BC}"/>
              </a:ext>
            </a:extLst>
          </p:cNvPr>
          <p:cNvSpPr>
            <a:spLocks noGrp="1"/>
          </p:cNvSpPr>
          <p:nvPr>
            <p:ph type="body" sz="quarter" idx="11"/>
          </p:nvPr>
        </p:nvSpPr>
        <p:spPr>
          <a:xfrm>
            <a:off x="762000" y="1676402"/>
            <a:ext cx="6340929" cy="4011704"/>
          </a:xfrm>
        </p:spPr>
        <p:txBody>
          <a:bodyPr/>
          <a:lstStyle/>
          <a:p>
            <a:pPr marL="0" lvl="1" indent="0" algn="just">
              <a:buNone/>
            </a:pPr>
            <a:r>
              <a:rPr lang="en-GB" sz="1800" kern="100" dirty="0">
                <a:effectLst/>
                <a:latin typeface="Calibri" panose="020F0502020204030204" pitchFamily="34" charset="0"/>
                <a:ea typeface="Aptos" panose="020B0004020202020204" pitchFamily="34" charset="0"/>
              </a:rPr>
              <a:t>The World Health Organization (WHO) has officially designated obesity as the most significant danger to the health of westernised countries. According to WHO, around 40% of adults in the United States are categorised as obese.</a:t>
            </a:r>
          </a:p>
          <a:p>
            <a:pPr marL="0" lvl="1" indent="0" algn="just">
              <a:buNone/>
            </a:pPr>
            <a:r>
              <a:rPr lang="en-GB" dirty="0"/>
              <a:t>Increasing rates of obesity and sedentary </a:t>
            </a:r>
            <a:r>
              <a:rPr lang="en-GB" dirty="0" err="1"/>
              <a:t>behavior</a:t>
            </a:r>
            <a:r>
              <a:rPr lang="en-GB" dirty="0"/>
              <a:t> globally lead to chronic health issues like cardiovascular diseases, diabetes, and hypertension</a:t>
            </a:r>
            <a:endParaRPr lang="en-US" altLang="en-US" dirty="0"/>
          </a:p>
          <a:p>
            <a:pPr marL="0" lvl="1" indent="0" algn="just">
              <a:buNone/>
            </a:pPr>
            <a:endParaRPr lang="en-GB" dirty="0"/>
          </a:p>
          <a:p>
            <a:pPr marL="0" lvl="1" indent="0" algn="just">
              <a:buNone/>
            </a:pPr>
            <a:r>
              <a:rPr lang="en-GB" dirty="0"/>
              <a:t>Traditional fitness systems lack personalization, resulting in poor adherence and suboptimal outcomes for individuals with specific needs such as obesity</a:t>
            </a:r>
            <a:endParaRPr lang="en-US" dirty="0"/>
          </a:p>
        </p:txBody>
      </p:sp>
      <p:pic>
        <p:nvPicPr>
          <p:cNvPr id="3" name="Picture 2" descr="A black and yellow sign with white text&#10;&#10;Description automatically generated">
            <a:extLst>
              <a:ext uri="{FF2B5EF4-FFF2-40B4-BE49-F238E27FC236}">
                <a16:creationId xmlns:a16="http://schemas.microsoft.com/office/drawing/2014/main" id="{FF67BE50-8C72-6AFF-9F16-EB7C60B63CE9}"/>
              </a:ext>
            </a:extLst>
          </p:cNvPr>
          <p:cNvPicPr>
            <a:picLocks noChangeAspect="1"/>
          </p:cNvPicPr>
          <p:nvPr/>
        </p:nvPicPr>
        <p:blipFill>
          <a:blip r:embed="rId2"/>
          <a:stretch>
            <a:fillRect/>
          </a:stretch>
        </p:blipFill>
        <p:spPr>
          <a:xfrm>
            <a:off x="0" y="0"/>
            <a:ext cx="1855694" cy="695885"/>
          </a:xfrm>
          <a:prstGeom prst="rect">
            <a:avLst/>
          </a:prstGeom>
        </p:spPr>
      </p:pic>
      <p:sp>
        <p:nvSpPr>
          <p:cNvPr id="5" name="Rounded Rectangle 4">
            <a:extLst>
              <a:ext uri="{FF2B5EF4-FFF2-40B4-BE49-F238E27FC236}">
                <a16:creationId xmlns:a16="http://schemas.microsoft.com/office/drawing/2014/main" id="{D02CC4EC-91D4-2783-3400-EC05D73FB740}"/>
              </a:ext>
            </a:extLst>
          </p:cNvPr>
          <p:cNvSpPr/>
          <p:nvPr/>
        </p:nvSpPr>
        <p:spPr>
          <a:xfrm>
            <a:off x="7379745" y="1600200"/>
            <a:ext cx="3151990" cy="36576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lnSpc>
                <a:spcPts val="1080"/>
              </a:lnSpc>
            </a:pPr>
            <a:r>
              <a:rPr lang="en-GB" b="0" i="0" u="none" strike="noStrike" dirty="0">
                <a:solidFill>
                  <a:srgbClr val="FFFFFF"/>
                </a:solidFill>
                <a:effectLst/>
                <a:latin typeface="-webkit-standard"/>
              </a:rPr>
              <a:t>Introduction</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webkit-standard"/>
              </a:rPr>
              <a:t> </a:t>
            </a: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Research Aim</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Research Question</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Research Objectives</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Summary of Proposal</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Contribution</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Novelty Itemised</a:t>
            </a:r>
          </a:p>
          <a:p>
            <a:pPr algn="l">
              <a:lnSpc>
                <a:spcPts val="1080"/>
              </a:lnSpc>
            </a:pPr>
            <a:endParaRPr lang="en-GB" b="0" i="0" u="none" strike="noStrike" dirty="0">
              <a:solidFill>
                <a:srgbClr val="FFFFFF"/>
              </a:solidFill>
              <a:effectLst/>
              <a:latin typeface="-webkit-standard"/>
            </a:endParaRPr>
          </a:p>
          <a:p>
            <a:pPr algn="l">
              <a:lnSpc>
                <a:spcPts val="1080"/>
              </a:lnSpc>
            </a:pPr>
            <a:r>
              <a:rPr lang="en-GB" b="0" i="0" u="none" strike="noStrike" dirty="0">
                <a:solidFill>
                  <a:srgbClr val="FFFFFF"/>
                </a:solidFill>
                <a:effectLst/>
                <a:latin typeface="Symbol" pitchFamily="2" charset="2"/>
              </a:rPr>
              <a:t>• </a:t>
            </a:r>
            <a:r>
              <a:rPr lang="en-GB" b="0" i="0" u="none" strike="noStrike" dirty="0">
                <a:solidFill>
                  <a:srgbClr val="FFFFFF"/>
                </a:solidFill>
                <a:effectLst/>
                <a:latin typeface="-webkit-standard"/>
              </a:rPr>
              <a:t>Summary of Chapters</a:t>
            </a:r>
          </a:p>
          <a:p>
            <a:pPr algn="ctr"/>
            <a:endParaRPr lang="en-US" dirty="0"/>
          </a:p>
        </p:txBody>
      </p:sp>
    </p:spTree>
    <p:extLst>
      <p:ext uri="{BB962C8B-B14F-4D97-AF65-F5344CB8AC3E}">
        <p14:creationId xmlns:p14="http://schemas.microsoft.com/office/powerpoint/2010/main" val="461669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48FBE6B-DC67-4E64-80F4-CADE978D2FE3}"/>
              </a:ext>
            </a:extLst>
          </p:cNvPr>
          <p:cNvSpPr>
            <a:spLocks noGrp="1"/>
          </p:cNvSpPr>
          <p:nvPr>
            <p:ph type="title"/>
          </p:nvPr>
        </p:nvSpPr>
        <p:spPr>
          <a:xfrm>
            <a:off x="762000" y="715964"/>
            <a:ext cx="10591800" cy="646332"/>
          </a:xfrm>
        </p:spPr>
        <p:txBody>
          <a:bodyPr/>
          <a:lstStyle/>
          <a:p>
            <a:r>
              <a:rPr lang="en-US" dirty="0"/>
              <a:t>Research Aim</a:t>
            </a:r>
          </a:p>
        </p:txBody>
      </p:sp>
      <p:sp>
        <p:nvSpPr>
          <p:cNvPr id="11" name="Text Placeholder 10">
            <a:extLst>
              <a:ext uri="{FF2B5EF4-FFF2-40B4-BE49-F238E27FC236}">
                <a16:creationId xmlns:a16="http://schemas.microsoft.com/office/drawing/2014/main" id="{4C6A9FD9-630E-44B9-BED8-AFEA6C84A88B}"/>
              </a:ext>
            </a:extLst>
          </p:cNvPr>
          <p:cNvSpPr>
            <a:spLocks noGrp="1"/>
          </p:cNvSpPr>
          <p:nvPr>
            <p:ph type="body" sz="quarter" idx="11"/>
          </p:nvPr>
        </p:nvSpPr>
        <p:spPr>
          <a:xfrm>
            <a:off x="762000" y="1467209"/>
            <a:ext cx="10667999" cy="2365203"/>
          </a:xfrm>
        </p:spPr>
        <p:txBody>
          <a:bodyPr/>
          <a:lstStyle/>
          <a:p>
            <a:pPr marL="285750" indent="-285750">
              <a:buFont typeface="Arial" panose="020B0604020202020204" pitchFamily="34" charset="0"/>
              <a:buChar char="•"/>
            </a:pPr>
            <a:r>
              <a:rPr lang="en-GB" dirty="0"/>
              <a:t>To develop a </a:t>
            </a:r>
            <a:r>
              <a:rPr lang="en-GB" b="1" dirty="0"/>
              <a:t>personalized fitness web application</a:t>
            </a:r>
            <a:r>
              <a:rPr lang="en-GB" dirty="0"/>
              <a:t> tailored to the needs of obese and sedentary individuals.</a:t>
            </a:r>
          </a:p>
          <a:p>
            <a:pPr marL="285750" indent="-285750">
              <a:buFont typeface="Arial" panose="020B0604020202020204" pitchFamily="34" charset="0"/>
              <a:buChar char="•"/>
            </a:pPr>
            <a:r>
              <a:rPr lang="en-GB" dirty="0"/>
              <a:t>Enhance health outcomes through </a:t>
            </a:r>
            <a:r>
              <a:rPr lang="en-GB" b="1" dirty="0"/>
              <a:t>data-driven recommendations</a:t>
            </a:r>
            <a:r>
              <a:rPr lang="en-GB" dirty="0"/>
              <a:t> using machine learning and Django</a:t>
            </a:r>
          </a:p>
        </p:txBody>
      </p:sp>
      <p:pic>
        <p:nvPicPr>
          <p:cNvPr id="5" name="Picture 4" descr="A black and yellow sign with white text&#10;&#10;Description automatically generated">
            <a:extLst>
              <a:ext uri="{FF2B5EF4-FFF2-40B4-BE49-F238E27FC236}">
                <a16:creationId xmlns:a16="http://schemas.microsoft.com/office/drawing/2014/main" id="{75C08EEF-0208-DFAF-F2DA-D41E4D37B197}"/>
              </a:ext>
            </a:extLst>
          </p:cNvPr>
          <p:cNvPicPr>
            <a:picLocks noChangeAspect="1"/>
          </p:cNvPicPr>
          <p:nvPr/>
        </p:nvPicPr>
        <p:blipFill>
          <a:blip r:embed="rId3"/>
          <a:stretch>
            <a:fillRect/>
          </a:stretch>
        </p:blipFill>
        <p:spPr>
          <a:xfrm>
            <a:off x="0" y="0"/>
            <a:ext cx="1855694" cy="695885"/>
          </a:xfrm>
          <a:prstGeom prst="rect">
            <a:avLst/>
          </a:prstGeom>
        </p:spPr>
      </p:pic>
    </p:spTree>
    <p:extLst>
      <p:ext uri="{BB962C8B-B14F-4D97-AF65-F5344CB8AC3E}">
        <p14:creationId xmlns:p14="http://schemas.microsoft.com/office/powerpoint/2010/main" val="2957678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E7A162-F010-69AE-AA08-788D4E973BB7}"/>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6C729222-BE8C-1877-9C71-50CCB6A72EF7}"/>
              </a:ext>
            </a:extLst>
          </p:cNvPr>
          <p:cNvSpPr>
            <a:spLocks noGrp="1"/>
          </p:cNvSpPr>
          <p:nvPr>
            <p:ph type="title"/>
          </p:nvPr>
        </p:nvSpPr>
        <p:spPr>
          <a:xfrm>
            <a:off x="762000" y="715964"/>
            <a:ext cx="10591800" cy="646332"/>
          </a:xfrm>
        </p:spPr>
        <p:txBody>
          <a:bodyPr/>
          <a:lstStyle/>
          <a:p>
            <a:r>
              <a:rPr lang="en-US" dirty="0"/>
              <a:t>Research Question</a:t>
            </a:r>
          </a:p>
        </p:txBody>
      </p:sp>
      <p:sp>
        <p:nvSpPr>
          <p:cNvPr id="11" name="Text Placeholder 10">
            <a:extLst>
              <a:ext uri="{FF2B5EF4-FFF2-40B4-BE49-F238E27FC236}">
                <a16:creationId xmlns:a16="http://schemas.microsoft.com/office/drawing/2014/main" id="{C72FF03B-557B-16CD-0F81-56EA0FDBC772}"/>
              </a:ext>
            </a:extLst>
          </p:cNvPr>
          <p:cNvSpPr>
            <a:spLocks noGrp="1"/>
          </p:cNvSpPr>
          <p:nvPr>
            <p:ph type="body" sz="quarter" idx="11"/>
          </p:nvPr>
        </p:nvSpPr>
        <p:spPr>
          <a:xfrm>
            <a:off x="762000" y="1467209"/>
            <a:ext cx="10667999" cy="2365203"/>
          </a:xfrm>
        </p:spPr>
        <p:txBody>
          <a:bodyPr/>
          <a:lstStyle/>
          <a:p>
            <a:pPr marL="285750" indent="-285750">
              <a:buFont typeface="Arial" panose="020B0604020202020204" pitchFamily="34" charset="0"/>
              <a:buChar char="•"/>
            </a:pPr>
            <a:r>
              <a:rPr lang="en-GB" dirty="0"/>
              <a:t>How can machine learning optimize personalized fitness recommendations?</a:t>
            </a:r>
          </a:p>
          <a:p>
            <a:pPr marL="285750" indent="-285750">
              <a:buFont typeface="Arial" panose="020B0604020202020204" pitchFamily="34" charset="0"/>
              <a:buChar char="•"/>
            </a:pPr>
            <a:r>
              <a:rPr lang="en-GB" dirty="0"/>
              <a:t>What accessibility features improve inclusivity for users with varying abilities?</a:t>
            </a:r>
          </a:p>
          <a:p>
            <a:pPr marL="285750" indent="-285750">
              <a:buFont typeface="Arial" panose="020B0604020202020204" pitchFamily="34" charset="0"/>
              <a:buChar char="•"/>
            </a:pPr>
            <a:r>
              <a:rPr lang="en-GB" dirty="0"/>
              <a:t>How effective is a personalized approach in improving health engagement and physical activity?</a:t>
            </a:r>
          </a:p>
        </p:txBody>
      </p:sp>
      <p:pic>
        <p:nvPicPr>
          <p:cNvPr id="5" name="Picture 4" descr="A black and yellow sign with white text&#10;&#10;Description automatically generated">
            <a:extLst>
              <a:ext uri="{FF2B5EF4-FFF2-40B4-BE49-F238E27FC236}">
                <a16:creationId xmlns:a16="http://schemas.microsoft.com/office/drawing/2014/main" id="{3124AAF0-C776-024E-FE0D-D5D51316DE92}"/>
              </a:ext>
            </a:extLst>
          </p:cNvPr>
          <p:cNvPicPr>
            <a:picLocks noChangeAspect="1"/>
          </p:cNvPicPr>
          <p:nvPr/>
        </p:nvPicPr>
        <p:blipFill>
          <a:blip r:embed="rId3"/>
          <a:stretch>
            <a:fillRect/>
          </a:stretch>
        </p:blipFill>
        <p:spPr>
          <a:xfrm>
            <a:off x="0" y="0"/>
            <a:ext cx="1855694" cy="695885"/>
          </a:xfrm>
          <a:prstGeom prst="rect">
            <a:avLst/>
          </a:prstGeom>
        </p:spPr>
      </p:pic>
    </p:spTree>
    <p:extLst>
      <p:ext uri="{BB962C8B-B14F-4D97-AF65-F5344CB8AC3E}">
        <p14:creationId xmlns:p14="http://schemas.microsoft.com/office/powerpoint/2010/main" val="19771482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3E339E-777A-A150-843E-254B889A7FB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9747473B-3B33-BC10-5F9A-77A52FA3615A}"/>
              </a:ext>
            </a:extLst>
          </p:cNvPr>
          <p:cNvSpPr>
            <a:spLocks noGrp="1"/>
          </p:cNvSpPr>
          <p:nvPr>
            <p:ph type="title"/>
          </p:nvPr>
        </p:nvSpPr>
        <p:spPr>
          <a:xfrm>
            <a:off x="762000" y="715964"/>
            <a:ext cx="10591800" cy="646332"/>
          </a:xfrm>
        </p:spPr>
        <p:txBody>
          <a:bodyPr/>
          <a:lstStyle/>
          <a:p>
            <a:r>
              <a:rPr lang="en-US" dirty="0"/>
              <a:t>Research Objective</a:t>
            </a:r>
          </a:p>
        </p:txBody>
      </p:sp>
      <p:sp>
        <p:nvSpPr>
          <p:cNvPr id="11" name="Text Placeholder 10">
            <a:extLst>
              <a:ext uri="{FF2B5EF4-FFF2-40B4-BE49-F238E27FC236}">
                <a16:creationId xmlns:a16="http://schemas.microsoft.com/office/drawing/2014/main" id="{5DDC31D0-7530-7300-5F07-B9DA8FA2E0F2}"/>
              </a:ext>
            </a:extLst>
          </p:cNvPr>
          <p:cNvSpPr>
            <a:spLocks noGrp="1"/>
          </p:cNvSpPr>
          <p:nvPr>
            <p:ph type="body" sz="quarter" idx="11"/>
          </p:nvPr>
        </p:nvSpPr>
        <p:spPr>
          <a:xfrm>
            <a:off x="762000" y="1467209"/>
            <a:ext cx="10667999" cy="2365203"/>
          </a:xfrm>
        </p:spPr>
        <p:txBody>
          <a:bodyPr/>
          <a:lstStyle/>
          <a:p>
            <a:pPr marL="285750" indent="-285750" algn="l">
              <a:buFont typeface="Arial" panose="020B0604020202020204" pitchFamily="34" charset="0"/>
              <a:buChar char="•"/>
            </a:pPr>
            <a:r>
              <a:rPr lang="en-GB" b="0" i="0" u="none" strike="noStrike" dirty="0">
                <a:solidFill>
                  <a:srgbClr val="000000"/>
                </a:solidFill>
                <a:effectLst/>
              </a:rPr>
              <a:t>Design and implement a </a:t>
            </a:r>
            <a:r>
              <a:rPr lang="en-GB" b="1" i="0" u="none" strike="noStrike" dirty="0">
                <a:solidFill>
                  <a:srgbClr val="000000"/>
                </a:solidFill>
                <a:effectLst/>
              </a:rPr>
              <a:t>user-friendly web application</a:t>
            </a:r>
            <a:r>
              <a:rPr lang="en-GB" b="0" i="0" u="none" strike="noStrike" dirty="0">
                <a:solidFill>
                  <a:srgbClr val="000000"/>
                </a:solidFill>
                <a:effectLst/>
              </a:rPr>
              <a:t> for personalized fitness recommendations.</a:t>
            </a:r>
          </a:p>
          <a:p>
            <a:pPr marL="285750" indent="-285750" algn="l">
              <a:buFont typeface="Arial" panose="020B0604020202020204" pitchFamily="34" charset="0"/>
              <a:buChar char="•"/>
            </a:pPr>
            <a:r>
              <a:rPr lang="en-GB" b="0" i="0" u="none" strike="noStrike" dirty="0">
                <a:solidFill>
                  <a:srgbClr val="000000"/>
                </a:solidFill>
                <a:effectLst/>
              </a:rPr>
              <a:t>Integrate machine learning models (e.g., Gradient Boosting) for accurate predictions.</a:t>
            </a:r>
          </a:p>
          <a:p>
            <a:pPr marL="285750" indent="-285750" algn="l">
              <a:buFont typeface="Arial" panose="020B0604020202020204" pitchFamily="34" charset="0"/>
              <a:buChar char="•"/>
            </a:pPr>
            <a:r>
              <a:rPr lang="en-GB" b="0" i="0" u="none" strike="noStrike" dirty="0">
                <a:solidFill>
                  <a:srgbClr val="000000"/>
                </a:solidFill>
                <a:effectLst/>
              </a:rPr>
              <a:t>Ensure compliance with web accessibility standards to enhance usability.</a:t>
            </a:r>
          </a:p>
          <a:p>
            <a:pPr marL="285750" indent="-285750" algn="l">
              <a:buFont typeface="Arial" panose="020B0604020202020204" pitchFamily="34" charset="0"/>
              <a:buChar char="•"/>
            </a:pPr>
            <a:r>
              <a:rPr lang="en-GB" b="0" i="0" u="none" strike="noStrike" dirty="0">
                <a:solidFill>
                  <a:srgbClr val="000000"/>
                </a:solidFill>
                <a:effectLst/>
              </a:rPr>
              <a:t>Evaluate user engagement and health outcomes to measure the application’s impact.</a:t>
            </a:r>
          </a:p>
        </p:txBody>
      </p:sp>
      <p:pic>
        <p:nvPicPr>
          <p:cNvPr id="5" name="Picture 4" descr="A black and yellow sign with white text&#10;&#10;Description automatically generated">
            <a:extLst>
              <a:ext uri="{FF2B5EF4-FFF2-40B4-BE49-F238E27FC236}">
                <a16:creationId xmlns:a16="http://schemas.microsoft.com/office/drawing/2014/main" id="{F48205E5-DCF3-EE36-BA2C-FFDAF16203AC}"/>
              </a:ext>
            </a:extLst>
          </p:cNvPr>
          <p:cNvPicPr>
            <a:picLocks noChangeAspect="1"/>
          </p:cNvPicPr>
          <p:nvPr/>
        </p:nvPicPr>
        <p:blipFill>
          <a:blip r:embed="rId3"/>
          <a:stretch>
            <a:fillRect/>
          </a:stretch>
        </p:blipFill>
        <p:spPr>
          <a:xfrm>
            <a:off x="0" y="0"/>
            <a:ext cx="1855694" cy="695885"/>
          </a:xfrm>
          <a:prstGeom prst="rect">
            <a:avLst/>
          </a:prstGeom>
        </p:spPr>
      </p:pic>
    </p:spTree>
    <p:extLst>
      <p:ext uri="{BB962C8B-B14F-4D97-AF65-F5344CB8AC3E}">
        <p14:creationId xmlns:p14="http://schemas.microsoft.com/office/powerpoint/2010/main" val="16046029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Custom 117">
      <a:dk1>
        <a:sysClr val="windowText" lastClr="000000"/>
      </a:dk1>
      <a:lt1>
        <a:sysClr val="window" lastClr="FFFFFF"/>
      </a:lt1>
      <a:dk2>
        <a:srgbClr val="44546A"/>
      </a:dk2>
      <a:lt2>
        <a:srgbClr val="E7E6E6"/>
      </a:lt2>
      <a:accent1>
        <a:srgbClr val="E23042"/>
      </a:accent1>
      <a:accent2>
        <a:srgbClr val="3578AF"/>
      </a:accent2>
      <a:accent3>
        <a:srgbClr val="C4C4C4"/>
      </a:accent3>
      <a:accent4>
        <a:srgbClr val="A80B22"/>
      </a:accent4>
      <a:accent5>
        <a:srgbClr val="E2E2E2"/>
      </a:accent5>
      <a:accent6>
        <a:srgbClr val="2A6187"/>
      </a:accent6>
      <a:hlink>
        <a:srgbClr val="0563C1"/>
      </a:hlink>
      <a:folHlink>
        <a:srgbClr val="954F72"/>
      </a:folHlink>
    </a:clrScheme>
    <a:fontScheme name="Custom 8">
      <a:majorFont>
        <a:latin typeface="Segoe UI"/>
        <a:ea typeface=""/>
        <a:cs typeface=""/>
      </a:majorFont>
      <a:minorFont>
        <a:latin typeface="Segoe UI"/>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arter Template_Heritage Month Presentation" id="{910467CA-E581-43CB-A3F9-242953556B2E}" vid="{325629C9-8C54-4982-A5E7-91DBF3E63BF9}"/>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73ACE82-BD1C-4CC4-B9C6-7097502B70B7}">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A704BC66-A771-492B-8E79-E3C5E33B71F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80AD4D6-2712-4EC3-A727-A5652AD67F9C}">
  <ds:schemaRefs>
    <ds:schemaRef ds:uri="http://schemas.microsoft.com/sharepoint/v3/contenttype/forms"/>
  </ds:schemaRefs>
</ds:datastoreItem>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Starter Template_Heritage Month Presentation</Template>
  <TotalTime>0</TotalTime>
  <Words>1592</Words>
  <Application>Microsoft Macintosh PowerPoint</Application>
  <PresentationFormat>Widescreen</PresentationFormat>
  <Paragraphs>209</Paragraphs>
  <Slides>27</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-webkit-standard</vt:lpstr>
      <vt:lpstr>Arial</vt:lpstr>
      <vt:lpstr>Calibri</vt:lpstr>
      <vt:lpstr>Symbol</vt:lpstr>
      <vt:lpstr>Times New Roman</vt:lpstr>
      <vt:lpstr>Office Theme</vt:lpstr>
      <vt:lpstr>Developing a Data-Driven Personalized Fitness Web Application for Obese and Sedentary Individuals</vt:lpstr>
      <vt:lpstr>Writing a Research Paper for Global Recognition</vt:lpstr>
      <vt:lpstr>Guidelines on Topic</vt:lpstr>
      <vt:lpstr>Abstract</vt:lpstr>
      <vt:lpstr>Keywords</vt:lpstr>
      <vt:lpstr>Introduction</vt:lpstr>
      <vt:lpstr>Research Aim</vt:lpstr>
      <vt:lpstr>Research Question</vt:lpstr>
      <vt:lpstr>Research Objective</vt:lpstr>
      <vt:lpstr>Summary of Proposal</vt:lpstr>
      <vt:lpstr>Contribution</vt:lpstr>
      <vt:lpstr>Novelty</vt:lpstr>
      <vt:lpstr>Literature Review (Previous Work)</vt:lpstr>
      <vt:lpstr>Literature Review (Previous Work)</vt:lpstr>
      <vt:lpstr>Literature Review (Previous Work)</vt:lpstr>
      <vt:lpstr>Literature Review (Previous Work)</vt:lpstr>
      <vt:lpstr>Methodology (How)</vt:lpstr>
      <vt:lpstr>Research Methodology</vt:lpstr>
      <vt:lpstr>Research Implementation</vt:lpstr>
      <vt:lpstr>Preliminary (Result)</vt:lpstr>
      <vt:lpstr>Result</vt:lpstr>
      <vt:lpstr>Result</vt:lpstr>
      <vt:lpstr>Result</vt:lpstr>
      <vt:lpstr>Conclusion and Future Work</vt:lpstr>
      <vt:lpstr>Prior Research Vs Current Research</vt:lpstr>
      <vt:lpstr>Conclusion</vt:lpstr>
      <vt:lpstr>References</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2021-02-18T07:10:18Z</dcterms:created>
  <dcterms:modified xsi:type="dcterms:W3CDTF">2024-11-25T19:05:51Z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